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handoutMasterIdLst>
    <p:handoutMasterId r:id="rId15"/>
  </p:handoutMasterIdLst>
  <p:sldIdLst>
    <p:sldId id="374" r:id="rId5"/>
    <p:sldId id="2147482508" r:id="rId6"/>
    <p:sldId id="2147482513" r:id="rId7"/>
    <p:sldId id="284" r:id="rId8"/>
    <p:sldId id="2147482507" r:id="rId9"/>
    <p:sldId id="2147482510" r:id="rId10"/>
    <p:sldId id="2147482511" r:id="rId11"/>
    <p:sldId id="2147482512" r:id="rId12"/>
    <p:sldId id="2147482228" r:id="rId13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Instruktioner" id="{64204F77-B922-4ECA-A61B-4C1583ACD62B}">
          <p14:sldIdLst/>
        </p14:section>
        <p14:section name="Presentation" id="{AF5A8620-8353-4C9B-BD4C-189D9E756919}">
          <p14:sldIdLst>
            <p14:sldId id="374"/>
            <p14:sldId id="2147482508"/>
            <p14:sldId id="2147482513"/>
            <p14:sldId id="284"/>
            <p14:sldId id="2147482507"/>
            <p14:sldId id="2147482510"/>
            <p14:sldId id="2147482511"/>
            <p14:sldId id="2147482512"/>
            <p14:sldId id="214748222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9F18723-1AFF-2D4D-BA2E-E09AD923F1C9}" name="Linnea Kvist" initials="LK" userId="S::linnea.kvist@teknikforetagen.se::c76f54c1-92f5-4c95-9282-bfce2191ed45" providerId="AD"/>
  <p188:author id="{25B9DFC1-D804-5AC9-5038-CE69633A122D}" name="Sofia Wieselfors" initials="SW" userId="S::sofia.wieselfors@teknikforetagen.se::d6f20b48-b7f0-49d8-97fe-57f36e58473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95D26BB-E80D-063C-5C56-498EE6AF1BEA}" v="4" dt="2026-09-29T11:21:27.543"/>
    <p1510:client id="{9E9698E5-CFD9-50AB-4EE6-98EF94033752}" v="129" dt="2026-09-29T13:11:34.45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8/10/relationships/authors" Target="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svg"/><Relationship Id="rId2" Type="http://schemas.openxmlformats.org/officeDocument/2006/relationships/image" Target="../media/image12.svg"/><Relationship Id="rId1" Type="http://schemas.openxmlformats.org/officeDocument/2006/relationships/image" Target="../media/image11.sv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#4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E20B56F-AD1E-4D0D-9314-79FB8A3A79D7}" type="doc">
      <dgm:prSet loTypeId="urn:microsoft.com/office/officeart/2018/2/layout/IconVerticalSolidList" loCatId="icon" qsTypeId="urn:microsoft.com/office/officeart/2005/8/quickstyle/simple1#6" qsCatId="simple" csTypeId="urn:microsoft.com/office/officeart/2005/8/colors/accent2_2#4" csCatId="accent2" phldr="1"/>
      <dgm:spPr/>
      <dgm:t>
        <a:bodyPr/>
        <a:lstStyle/>
        <a:p>
          <a:endParaRPr lang="en-US"/>
        </a:p>
      </dgm:t>
    </dgm:pt>
    <dgm:pt modelId="{BFBAD8B0-6364-423C-971D-1C7431CB7CBF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sz="1100" b="0" dirty="0">
              <a:latin typeface="Segoe UI"/>
              <a:cs typeface="Segoe UI"/>
            </a:rPr>
            <a:t>Net Zero Industry</a:t>
          </a:r>
          <a:r>
            <a:rPr lang="en-US" sz="1100" dirty="0">
              <a:latin typeface="Segoe UI"/>
              <a:cs typeface="Segoe UI"/>
            </a:rPr>
            <a:t> is one of five programmes within Impact Innovation, aiming to drive system-level change by engaging everyone who is directly or indirectly affected by the manufacturing industry in shaping the future.</a:t>
          </a:r>
        </a:p>
      </dgm:t>
    </dgm:pt>
    <dgm:pt modelId="{81676BF9-381F-4BF7-A086-E55FBE1954C9}" type="parTrans" cxnId="{44FA2201-294E-4D11-B6AC-F528E1F2D256}">
      <dgm:prSet/>
      <dgm:spPr/>
      <dgm:t>
        <a:bodyPr/>
        <a:lstStyle/>
        <a:p>
          <a:endParaRPr lang="en-US"/>
        </a:p>
      </dgm:t>
    </dgm:pt>
    <dgm:pt modelId="{E933E344-FE80-4082-A218-F5454D566ACD}" type="sibTrans" cxnId="{44FA2201-294E-4D11-B6AC-F528E1F2D256}">
      <dgm:prSet/>
      <dgm:spPr/>
      <dgm:t>
        <a:bodyPr/>
        <a:lstStyle/>
        <a:p>
          <a:endParaRPr lang="en-US"/>
        </a:p>
      </dgm:t>
    </dgm:pt>
    <dgm:pt modelId="{E73E4682-4731-4DEE-A9C9-83B193BF3D70}">
      <dgm:prSet/>
      <dgm:spPr>
        <a:ln>
          <a:solidFill>
            <a:schemeClr val="accent3"/>
          </a:solidFill>
        </a:ln>
      </dgm:spPr>
      <dgm:t>
        <a:bodyPr/>
        <a:lstStyle/>
        <a:p>
          <a:pPr>
            <a:lnSpc>
              <a:spcPct val="100000"/>
            </a:lnSpc>
          </a:pPr>
          <a:r>
            <a:rPr lang="en-US" sz="1100" dirty="0">
              <a:latin typeface="Segoe UI"/>
              <a:cs typeface="Segoe UI"/>
            </a:rPr>
            <a:t>Impact Innovation is Sweden’s major innovation initiative for addressing the challenges of our time through collaboration between industry, academia, and the public sector.</a:t>
          </a:r>
        </a:p>
      </dgm:t>
    </dgm:pt>
    <dgm:pt modelId="{F88949A1-F08A-4DFE-A34A-1078D4993043}" type="parTrans" cxnId="{F8B4A852-409C-4FCE-BAE1-0EE7F2F423AF}">
      <dgm:prSet/>
      <dgm:spPr/>
      <dgm:t>
        <a:bodyPr/>
        <a:lstStyle/>
        <a:p>
          <a:endParaRPr lang="en-US"/>
        </a:p>
      </dgm:t>
    </dgm:pt>
    <dgm:pt modelId="{DABEB1F3-248F-43B9-9255-D8489A3542B0}" type="sibTrans" cxnId="{F8B4A852-409C-4FCE-BAE1-0EE7F2F423AF}">
      <dgm:prSet/>
      <dgm:spPr/>
      <dgm:t>
        <a:bodyPr/>
        <a:lstStyle/>
        <a:p>
          <a:endParaRPr lang="en-US"/>
        </a:p>
      </dgm:t>
    </dgm:pt>
    <dgm:pt modelId="{A9227686-F4A4-4DA2-BED4-3746730136F7}">
      <dgm:prSet/>
      <dgm:spPr/>
      <dgm:t>
        <a:bodyPr/>
        <a:lstStyle/>
        <a:p>
          <a:pPr>
            <a:lnSpc>
              <a:spcPct val="100000"/>
            </a:lnSpc>
          </a:pPr>
          <a:r>
            <a:rPr lang="en-US" sz="1100" dirty="0">
              <a:latin typeface="Segoe UI"/>
              <a:cs typeface="Segoe UI"/>
            </a:rPr>
            <a:t>Impact Innovation is a joint initiative of the Swedish Energy Agency, Formas, and Vinnova. It is founded on the goals of Agenda 2030, the EU Missions, and broader societal policy objectives.</a:t>
          </a:r>
        </a:p>
      </dgm:t>
    </dgm:pt>
    <dgm:pt modelId="{30FA9DDE-F5CD-4F9A-8779-AD343E56644E}" type="parTrans" cxnId="{B2C6C7FE-F718-4A4A-81B7-825D872A9ADA}">
      <dgm:prSet/>
      <dgm:spPr/>
      <dgm:t>
        <a:bodyPr/>
        <a:lstStyle/>
        <a:p>
          <a:endParaRPr lang="en-US"/>
        </a:p>
      </dgm:t>
    </dgm:pt>
    <dgm:pt modelId="{8EF997A7-E817-4113-8EEB-8227F91D9573}" type="sibTrans" cxnId="{B2C6C7FE-F718-4A4A-81B7-825D872A9ADA}">
      <dgm:prSet/>
      <dgm:spPr/>
      <dgm:t>
        <a:bodyPr/>
        <a:lstStyle/>
        <a:p>
          <a:endParaRPr lang="en-US"/>
        </a:p>
      </dgm:t>
    </dgm:pt>
    <dgm:pt modelId="{7E93A3D4-12BC-46E4-B0F4-EBCA4F56A4AA}" type="pres">
      <dgm:prSet presAssocID="{4E20B56F-AD1E-4D0D-9314-79FB8A3A79D7}" presName="root" presStyleCnt="0">
        <dgm:presLayoutVars>
          <dgm:dir/>
          <dgm:resizeHandles val="exact"/>
        </dgm:presLayoutVars>
      </dgm:prSet>
      <dgm:spPr/>
    </dgm:pt>
    <dgm:pt modelId="{9805FDCF-6A45-443D-AF21-4AED8B2F2F3B}" type="pres">
      <dgm:prSet presAssocID="{BFBAD8B0-6364-423C-971D-1C7431CB7CBF}" presName="compNode" presStyleCnt="0"/>
      <dgm:spPr/>
    </dgm:pt>
    <dgm:pt modelId="{0A6524EA-078A-440E-BF35-4D8C31885EB9}" type="pres">
      <dgm:prSet presAssocID="{BFBAD8B0-6364-423C-971D-1C7431CB7CBF}" presName="bgRect" presStyleLbl="bgShp" presStyleIdx="0" presStyleCnt="3"/>
      <dgm:spPr>
        <a:solidFill>
          <a:schemeClr val="accent3"/>
        </a:solidFill>
      </dgm:spPr>
    </dgm:pt>
    <dgm:pt modelId="{C7E47E8A-C8C5-4376-B3B1-D302CCCBAD33}" type="pres">
      <dgm:prSet presAssocID="{BFBAD8B0-6364-423C-971D-1C7431CB7CBF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Glödlampa"/>
        </a:ext>
      </dgm:extLst>
    </dgm:pt>
    <dgm:pt modelId="{F19C2C59-BB87-483B-83FD-3C7A4A7C7DFD}" type="pres">
      <dgm:prSet presAssocID="{BFBAD8B0-6364-423C-971D-1C7431CB7CBF}" presName="spaceRect" presStyleCnt="0"/>
      <dgm:spPr/>
    </dgm:pt>
    <dgm:pt modelId="{3A690EEB-5ED9-4233-AD98-2F0C63AA7C15}" type="pres">
      <dgm:prSet presAssocID="{BFBAD8B0-6364-423C-971D-1C7431CB7CBF}" presName="parTx" presStyleLbl="revTx" presStyleIdx="0" presStyleCnt="3" custLinFactY="-7638" custLinFactNeighborX="-1148" custLinFactNeighborY="-100000">
        <dgm:presLayoutVars>
          <dgm:chMax val="0"/>
          <dgm:chPref val="0"/>
        </dgm:presLayoutVars>
      </dgm:prSet>
      <dgm:spPr/>
    </dgm:pt>
    <dgm:pt modelId="{F5C6BB57-97E0-4C83-B7DF-82B2441ACD90}" type="pres">
      <dgm:prSet presAssocID="{E933E344-FE80-4082-A218-F5454D566ACD}" presName="sibTrans" presStyleCnt="0"/>
      <dgm:spPr/>
    </dgm:pt>
    <dgm:pt modelId="{165B3CB5-55D6-4976-BFB0-0CEF4CD72141}" type="pres">
      <dgm:prSet presAssocID="{E73E4682-4731-4DEE-A9C9-83B193BF3D70}" presName="compNode" presStyleCnt="0"/>
      <dgm:spPr/>
    </dgm:pt>
    <dgm:pt modelId="{40853ABB-B49F-4AD2-9CB1-93FD226589A4}" type="pres">
      <dgm:prSet presAssocID="{E73E4682-4731-4DEE-A9C9-83B193BF3D70}" presName="bgRect" presStyleLbl="bgShp" presStyleIdx="1" presStyleCnt="3"/>
      <dgm:spPr>
        <a:solidFill>
          <a:schemeClr val="accent3"/>
        </a:solidFill>
        <a:ln>
          <a:solidFill>
            <a:schemeClr val="accent3"/>
          </a:solidFill>
        </a:ln>
      </dgm:spPr>
    </dgm:pt>
    <dgm:pt modelId="{7A4C5239-F540-460C-BA34-44A56C61AC2E}" type="pres">
      <dgm:prSet presAssocID="{E73E4682-4731-4DEE-A9C9-83B193BF3D70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kakning"/>
        </a:ext>
      </dgm:extLst>
    </dgm:pt>
    <dgm:pt modelId="{F010CF84-29EE-446F-82A2-AF0C9B151ECD}" type="pres">
      <dgm:prSet presAssocID="{E73E4682-4731-4DEE-A9C9-83B193BF3D70}" presName="spaceRect" presStyleCnt="0"/>
      <dgm:spPr/>
    </dgm:pt>
    <dgm:pt modelId="{9E7EAE3A-6EB6-4513-8315-E191D3F8CBBB}" type="pres">
      <dgm:prSet presAssocID="{E73E4682-4731-4DEE-A9C9-83B193BF3D70}" presName="parTx" presStyleLbl="revTx" presStyleIdx="1" presStyleCnt="3">
        <dgm:presLayoutVars>
          <dgm:chMax val="0"/>
          <dgm:chPref val="0"/>
        </dgm:presLayoutVars>
      </dgm:prSet>
      <dgm:spPr/>
    </dgm:pt>
    <dgm:pt modelId="{7B816FDE-F5D0-4BF0-A8FE-BE4AF032D2CE}" type="pres">
      <dgm:prSet presAssocID="{DABEB1F3-248F-43B9-9255-D8489A3542B0}" presName="sibTrans" presStyleCnt="0"/>
      <dgm:spPr/>
    </dgm:pt>
    <dgm:pt modelId="{0492B893-C77E-4F94-8AAE-9D7BBCC3CA50}" type="pres">
      <dgm:prSet presAssocID="{A9227686-F4A4-4DA2-BED4-3746730136F7}" presName="compNode" presStyleCnt="0"/>
      <dgm:spPr/>
    </dgm:pt>
    <dgm:pt modelId="{366ABB37-87D0-400D-AE63-61702D44741D}" type="pres">
      <dgm:prSet presAssocID="{A9227686-F4A4-4DA2-BED4-3746730136F7}" presName="bgRect" presStyleLbl="bgShp" presStyleIdx="2" presStyleCnt="3"/>
      <dgm:spPr>
        <a:solidFill>
          <a:schemeClr val="accent3"/>
        </a:solidFill>
      </dgm:spPr>
    </dgm:pt>
    <dgm:pt modelId="{FAE4A308-3702-4B97-8B76-712D208E829A}" type="pres">
      <dgm:prSet presAssocID="{A9227686-F4A4-4DA2-BED4-3746730136F7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ollar"/>
        </a:ext>
      </dgm:extLst>
    </dgm:pt>
    <dgm:pt modelId="{C5C4CEFF-C84A-41E3-B40E-367FE87E41FC}" type="pres">
      <dgm:prSet presAssocID="{A9227686-F4A4-4DA2-BED4-3746730136F7}" presName="spaceRect" presStyleCnt="0"/>
      <dgm:spPr/>
    </dgm:pt>
    <dgm:pt modelId="{4BFBEFC0-7AEB-4AA0-B831-901EE30F1016}" type="pres">
      <dgm:prSet presAssocID="{A9227686-F4A4-4DA2-BED4-3746730136F7}" presName="parTx" presStyleLbl="revTx" presStyleIdx="2" presStyleCnt="3">
        <dgm:presLayoutVars>
          <dgm:chMax val="0"/>
          <dgm:chPref val="0"/>
        </dgm:presLayoutVars>
      </dgm:prSet>
      <dgm:spPr/>
    </dgm:pt>
  </dgm:ptLst>
  <dgm:cxnLst>
    <dgm:cxn modelId="{44FA2201-294E-4D11-B6AC-F528E1F2D256}" srcId="{4E20B56F-AD1E-4D0D-9314-79FB8A3A79D7}" destId="{BFBAD8B0-6364-423C-971D-1C7431CB7CBF}" srcOrd="0" destOrd="0" parTransId="{81676BF9-381F-4BF7-A086-E55FBE1954C9}" sibTransId="{E933E344-FE80-4082-A218-F5454D566ACD}"/>
    <dgm:cxn modelId="{49CE2A2F-C5FE-4B58-B764-36CB619E0CED}" type="presOf" srcId="{4E20B56F-AD1E-4D0D-9314-79FB8A3A79D7}" destId="{7E93A3D4-12BC-46E4-B0F4-EBCA4F56A4AA}" srcOrd="0" destOrd="0" presId="urn:microsoft.com/office/officeart/2018/2/layout/IconVerticalSolidList"/>
    <dgm:cxn modelId="{7AEFAC34-F084-4F89-BED0-220FE07CCEA0}" type="presOf" srcId="{E73E4682-4731-4DEE-A9C9-83B193BF3D70}" destId="{9E7EAE3A-6EB6-4513-8315-E191D3F8CBBB}" srcOrd="0" destOrd="0" presId="urn:microsoft.com/office/officeart/2018/2/layout/IconVerticalSolidList"/>
    <dgm:cxn modelId="{4F5C6D42-D2EC-4CE2-8E22-60196BEBE238}" type="presOf" srcId="{A9227686-F4A4-4DA2-BED4-3746730136F7}" destId="{4BFBEFC0-7AEB-4AA0-B831-901EE30F1016}" srcOrd="0" destOrd="0" presId="urn:microsoft.com/office/officeart/2018/2/layout/IconVerticalSolidList"/>
    <dgm:cxn modelId="{F8B4A852-409C-4FCE-BAE1-0EE7F2F423AF}" srcId="{4E20B56F-AD1E-4D0D-9314-79FB8A3A79D7}" destId="{E73E4682-4731-4DEE-A9C9-83B193BF3D70}" srcOrd="1" destOrd="0" parTransId="{F88949A1-F08A-4DFE-A34A-1078D4993043}" sibTransId="{DABEB1F3-248F-43B9-9255-D8489A3542B0}"/>
    <dgm:cxn modelId="{B5C67886-C912-4A08-9B36-73756568F4A1}" type="presOf" srcId="{BFBAD8B0-6364-423C-971D-1C7431CB7CBF}" destId="{3A690EEB-5ED9-4233-AD98-2F0C63AA7C15}" srcOrd="0" destOrd="0" presId="urn:microsoft.com/office/officeart/2018/2/layout/IconVerticalSolidList"/>
    <dgm:cxn modelId="{B2C6C7FE-F718-4A4A-81B7-825D872A9ADA}" srcId="{4E20B56F-AD1E-4D0D-9314-79FB8A3A79D7}" destId="{A9227686-F4A4-4DA2-BED4-3746730136F7}" srcOrd="2" destOrd="0" parTransId="{30FA9DDE-F5CD-4F9A-8779-AD343E56644E}" sibTransId="{8EF997A7-E817-4113-8EEB-8227F91D9573}"/>
    <dgm:cxn modelId="{42211670-D6B1-4385-8A8E-DF8C4724A1D1}" type="presParOf" srcId="{7E93A3D4-12BC-46E4-B0F4-EBCA4F56A4AA}" destId="{9805FDCF-6A45-443D-AF21-4AED8B2F2F3B}" srcOrd="0" destOrd="0" presId="urn:microsoft.com/office/officeart/2018/2/layout/IconVerticalSolidList"/>
    <dgm:cxn modelId="{A1B8E3A2-B083-43A0-B603-3E0A0B374BF0}" type="presParOf" srcId="{9805FDCF-6A45-443D-AF21-4AED8B2F2F3B}" destId="{0A6524EA-078A-440E-BF35-4D8C31885EB9}" srcOrd="0" destOrd="0" presId="urn:microsoft.com/office/officeart/2018/2/layout/IconVerticalSolidList"/>
    <dgm:cxn modelId="{3EA636D3-823B-4B74-9C3F-16765E7E8B11}" type="presParOf" srcId="{9805FDCF-6A45-443D-AF21-4AED8B2F2F3B}" destId="{C7E47E8A-C8C5-4376-B3B1-D302CCCBAD33}" srcOrd="1" destOrd="0" presId="urn:microsoft.com/office/officeart/2018/2/layout/IconVerticalSolidList"/>
    <dgm:cxn modelId="{4166D67E-BEB8-467E-8539-E0474EF4750E}" type="presParOf" srcId="{9805FDCF-6A45-443D-AF21-4AED8B2F2F3B}" destId="{F19C2C59-BB87-483B-83FD-3C7A4A7C7DFD}" srcOrd="2" destOrd="0" presId="urn:microsoft.com/office/officeart/2018/2/layout/IconVerticalSolidList"/>
    <dgm:cxn modelId="{BDDA032E-9F2A-401F-99BA-FDAFA2E4B0CF}" type="presParOf" srcId="{9805FDCF-6A45-443D-AF21-4AED8B2F2F3B}" destId="{3A690EEB-5ED9-4233-AD98-2F0C63AA7C15}" srcOrd="3" destOrd="0" presId="urn:microsoft.com/office/officeart/2018/2/layout/IconVerticalSolidList"/>
    <dgm:cxn modelId="{AF74E162-AAB6-482F-B15F-C6EB873DC544}" type="presParOf" srcId="{7E93A3D4-12BC-46E4-B0F4-EBCA4F56A4AA}" destId="{F5C6BB57-97E0-4C83-B7DF-82B2441ACD90}" srcOrd="1" destOrd="0" presId="urn:microsoft.com/office/officeart/2018/2/layout/IconVerticalSolidList"/>
    <dgm:cxn modelId="{FEF6E805-EDC8-4CC9-973C-9D385B5D38EA}" type="presParOf" srcId="{7E93A3D4-12BC-46E4-B0F4-EBCA4F56A4AA}" destId="{165B3CB5-55D6-4976-BFB0-0CEF4CD72141}" srcOrd="2" destOrd="0" presId="urn:microsoft.com/office/officeart/2018/2/layout/IconVerticalSolidList"/>
    <dgm:cxn modelId="{41644B49-DA21-4E54-A9BF-51B2655CB7F7}" type="presParOf" srcId="{165B3CB5-55D6-4976-BFB0-0CEF4CD72141}" destId="{40853ABB-B49F-4AD2-9CB1-93FD226589A4}" srcOrd="0" destOrd="0" presId="urn:microsoft.com/office/officeart/2018/2/layout/IconVerticalSolidList"/>
    <dgm:cxn modelId="{A632B9F3-617D-41A0-878E-3BBA8464175B}" type="presParOf" srcId="{165B3CB5-55D6-4976-BFB0-0CEF4CD72141}" destId="{7A4C5239-F540-460C-BA34-44A56C61AC2E}" srcOrd="1" destOrd="0" presId="urn:microsoft.com/office/officeart/2018/2/layout/IconVerticalSolidList"/>
    <dgm:cxn modelId="{1A0B47F0-6C18-4F6B-A50A-9B1764594DAE}" type="presParOf" srcId="{165B3CB5-55D6-4976-BFB0-0CEF4CD72141}" destId="{F010CF84-29EE-446F-82A2-AF0C9B151ECD}" srcOrd="2" destOrd="0" presId="urn:microsoft.com/office/officeart/2018/2/layout/IconVerticalSolidList"/>
    <dgm:cxn modelId="{8B50262F-0BED-4409-BD44-FF8CCB8D6CDE}" type="presParOf" srcId="{165B3CB5-55D6-4976-BFB0-0CEF4CD72141}" destId="{9E7EAE3A-6EB6-4513-8315-E191D3F8CBBB}" srcOrd="3" destOrd="0" presId="urn:microsoft.com/office/officeart/2018/2/layout/IconVerticalSolidList"/>
    <dgm:cxn modelId="{77F7641F-47FC-44A7-8D66-F2ABD80A60B1}" type="presParOf" srcId="{7E93A3D4-12BC-46E4-B0F4-EBCA4F56A4AA}" destId="{7B816FDE-F5D0-4BF0-A8FE-BE4AF032D2CE}" srcOrd="3" destOrd="0" presId="urn:microsoft.com/office/officeart/2018/2/layout/IconVerticalSolidList"/>
    <dgm:cxn modelId="{FD9A2519-3F74-4A41-9927-58F65AF60EB6}" type="presParOf" srcId="{7E93A3D4-12BC-46E4-B0F4-EBCA4F56A4AA}" destId="{0492B893-C77E-4F94-8AAE-9D7BBCC3CA50}" srcOrd="4" destOrd="0" presId="urn:microsoft.com/office/officeart/2018/2/layout/IconVerticalSolidList"/>
    <dgm:cxn modelId="{F9F1689A-9E11-4A9E-82A8-9ABAF8D32520}" type="presParOf" srcId="{0492B893-C77E-4F94-8AAE-9D7BBCC3CA50}" destId="{366ABB37-87D0-400D-AE63-61702D44741D}" srcOrd="0" destOrd="0" presId="urn:microsoft.com/office/officeart/2018/2/layout/IconVerticalSolidList"/>
    <dgm:cxn modelId="{51996A02-4354-4FB0-8F82-133763AF444F}" type="presParOf" srcId="{0492B893-C77E-4F94-8AAE-9D7BBCC3CA50}" destId="{FAE4A308-3702-4B97-8B76-712D208E829A}" srcOrd="1" destOrd="0" presId="urn:microsoft.com/office/officeart/2018/2/layout/IconVerticalSolidList"/>
    <dgm:cxn modelId="{5E5AACEC-E193-4390-AECA-5C6B94BA54EE}" type="presParOf" srcId="{0492B893-C77E-4F94-8AAE-9D7BBCC3CA50}" destId="{C5C4CEFF-C84A-41E3-B40E-367FE87E41FC}" srcOrd="2" destOrd="0" presId="urn:microsoft.com/office/officeart/2018/2/layout/IconVerticalSolidList"/>
    <dgm:cxn modelId="{092D28AE-7F8E-4EC4-A8EF-5BF740BEC99F}" type="presParOf" srcId="{0492B893-C77E-4F94-8AAE-9D7BBCC3CA50}" destId="{4BFBEFC0-7AEB-4AA0-B831-901EE30F1016}" srcOrd="3" destOrd="0" presId="urn:microsoft.com/office/officeart/2018/2/layout/IconVerticalSoli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4451CBE-19CD-4E28-8638-31AB6AFD9EF0}" type="doc">
      <dgm:prSet loTypeId="urn:microsoft.com/office/officeart/2005/8/layout/default" loCatId="list" qsTypeId="urn:microsoft.com/office/officeart/2005/8/quickstyle/simple4#1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6D76CA83-D5AD-44CB-B34F-FC85F048B91A}">
      <dgm:prSet/>
      <dgm:spPr/>
      <dgm:t>
        <a:bodyPr/>
        <a:lstStyle/>
        <a:p>
          <a:pPr rtl="0"/>
          <a:r>
            <a:rPr lang="en-US" sz="1100" dirty="0">
              <a:latin typeface="Segoe UI"/>
              <a:cs typeface="Segoe UI"/>
            </a:rPr>
            <a:t>Broad recurring calls aligned with the mission</a:t>
          </a:r>
          <a:endParaRPr lang="en-US" dirty="0">
            <a:latin typeface="Jost SemiBold"/>
          </a:endParaRPr>
        </a:p>
      </dgm:t>
    </dgm:pt>
    <dgm:pt modelId="{17360600-E619-45F9-B65D-5AC7C2BA41CD}" type="parTrans" cxnId="{3FFBFBEB-C891-4451-870D-482FBE81141E}">
      <dgm:prSet/>
      <dgm:spPr/>
      <dgm:t>
        <a:bodyPr/>
        <a:lstStyle/>
        <a:p>
          <a:endParaRPr lang="en-US"/>
        </a:p>
      </dgm:t>
    </dgm:pt>
    <dgm:pt modelId="{5B849773-48CC-4647-87D5-09B06FF9CE12}" type="sibTrans" cxnId="{3FFBFBEB-C891-4451-870D-482FBE81141E}">
      <dgm:prSet/>
      <dgm:spPr/>
      <dgm:t>
        <a:bodyPr/>
        <a:lstStyle/>
        <a:p>
          <a:endParaRPr lang="en-US"/>
        </a:p>
      </dgm:t>
    </dgm:pt>
    <dgm:pt modelId="{0D4A6E90-7028-4510-BF3A-3B3BBCC529E4}">
      <dgm:prSet/>
      <dgm:spPr/>
      <dgm:t>
        <a:bodyPr/>
        <a:lstStyle/>
        <a:p>
          <a:r>
            <a:rPr lang="en-US" sz="1100" dirty="0">
              <a:latin typeface="Segoe UI"/>
              <a:cs typeface="Segoe UI"/>
            </a:rPr>
            <a:t>Mission-strategic calls within priority areas (SMEs and skills development)</a:t>
          </a:r>
        </a:p>
      </dgm:t>
    </dgm:pt>
    <dgm:pt modelId="{B89076DF-648D-44B5-9E27-66BEA4CDE38E}" type="parTrans" cxnId="{8EC64088-3F9A-4664-9300-CC6E7487D1C1}">
      <dgm:prSet/>
      <dgm:spPr/>
      <dgm:t>
        <a:bodyPr/>
        <a:lstStyle/>
        <a:p>
          <a:endParaRPr lang="en-US"/>
        </a:p>
      </dgm:t>
    </dgm:pt>
    <dgm:pt modelId="{58AD0600-A1B1-4755-9752-5623060A4BD9}" type="sibTrans" cxnId="{8EC64088-3F9A-4664-9300-CC6E7487D1C1}">
      <dgm:prSet/>
      <dgm:spPr/>
      <dgm:t>
        <a:bodyPr/>
        <a:lstStyle/>
        <a:p>
          <a:endParaRPr lang="en-US"/>
        </a:p>
      </dgm:t>
    </dgm:pt>
    <dgm:pt modelId="{56F3D5AC-33A0-43D6-AAB6-50F3C99ADEF5}">
      <dgm:prSet/>
      <dgm:spPr/>
      <dgm:t>
        <a:bodyPr/>
        <a:lstStyle/>
        <a:p>
          <a:r>
            <a:rPr lang="en-US" sz="1100" dirty="0">
              <a:latin typeface="Segoe UI"/>
              <a:cs typeface="Segoe UI"/>
            </a:rPr>
            <a:t>Project support to maximise project impact</a:t>
          </a:r>
          <a:endParaRPr lang="en-US" dirty="0"/>
        </a:p>
      </dgm:t>
    </dgm:pt>
    <dgm:pt modelId="{A580AFC3-67A7-443D-8D79-D7CF9468DDA4}" type="parTrans" cxnId="{7DFBF216-85C0-4D2E-AC3E-31D3C6D09693}">
      <dgm:prSet/>
      <dgm:spPr/>
      <dgm:t>
        <a:bodyPr/>
        <a:lstStyle/>
        <a:p>
          <a:endParaRPr lang="en-US"/>
        </a:p>
      </dgm:t>
    </dgm:pt>
    <dgm:pt modelId="{52C41E87-74E4-4BBA-8F41-4C8603F45873}" type="sibTrans" cxnId="{7DFBF216-85C0-4D2E-AC3E-31D3C6D09693}">
      <dgm:prSet/>
      <dgm:spPr/>
      <dgm:t>
        <a:bodyPr/>
        <a:lstStyle/>
        <a:p>
          <a:endParaRPr lang="en-US"/>
        </a:p>
      </dgm:t>
    </dgm:pt>
    <dgm:pt modelId="{369A1F10-021C-4C01-B1E2-E661169BF740}">
      <dgm:prSet/>
      <dgm:spPr/>
      <dgm:t>
        <a:bodyPr/>
        <a:lstStyle/>
        <a:p>
          <a:r>
            <a:rPr lang="en-US" sz="1100" dirty="0">
              <a:latin typeface="Segoe UI"/>
              <a:cs typeface="Segoe UI"/>
            </a:rPr>
            <a:t>Inspiration, mobilisation and networking</a:t>
          </a:r>
          <a:endParaRPr lang="en-US" dirty="0"/>
        </a:p>
      </dgm:t>
    </dgm:pt>
    <dgm:pt modelId="{B67480BA-6207-4433-8C2A-0C336F2E3840}" type="parTrans" cxnId="{F4E97615-7D3F-47D4-8177-84A5070997F5}">
      <dgm:prSet/>
      <dgm:spPr/>
      <dgm:t>
        <a:bodyPr/>
        <a:lstStyle/>
        <a:p>
          <a:endParaRPr lang="en-US"/>
        </a:p>
      </dgm:t>
    </dgm:pt>
    <dgm:pt modelId="{304E9518-02C2-45A3-A352-A6C3D69B05D5}" type="sibTrans" cxnId="{F4E97615-7D3F-47D4-8177-84A5070997F5}">
      <dgm:prSet/>
      <dgm:spPr/>
      <dgm:t>
        <a:bodyPr/>
        <a:lstStyle/>
        <a:p>
          <a:endParaRPr lang="en-US"/>
        </a:p>
      </dgm:t>
    </dgm:pt>
    <dgm:pt modelId="{EF8B071B-0E61-4B80-8B50-66A7673A6EED}">
      <dgm:prSet/>
      <dgm:spPr/>
      <dgm:t>
        <a:bodyPr/>
        <a:lstStyle/>
        <a:p>
          <a:r>
            <a:rPr lang="en-US" sz="1100" dirty="0">
              <a:latin typeface="Segoe UI"/>
              <a:cs typeface="Segoe UI"/>
            </a:rPr>
            <a:t>Methodological support and strategic development</a:t>
          </a:r>
          <a:endParaRPr lang="en-US" dirty="0">
            <a:latin typeface="Jost SemiBold"/>
          </a:endParaRPr>
        </a:p>
      </dgm:t>
    </dgm:pt>
    <dgm:pt modelId="{069052C5-5441-412D-9514-6655514CE9E6}" type="parTrans" cxnId="{3DE54AF2-4EDA-4A3C-80AC-E5AFB53CA33A}">
      <dgm:prSet/>
      <dgm:spPr/>
      <dgm:t>
        <a:bodyPr/>
        <a:lstStyle/>
        <a:p>
          <a:endParaRPr lang="en-US"/>
        </a:p>
      </dgm:t>
    </dgm:pt>
    <dgm:pt modelId="{11A7E691-1D13-43C9-8301-99950DF91357}" type="sibTrans" cxnId="{3DE54AF2-4EDA-4A3C-80AC-E5AFB53CA33A}">
      <dgm:prSet/>
      <dgm:spPr/>
      <dgm:t>
        <a:bodyPr/>
        <a:lstStyle/>
        <a:p>
          <a:endParaRPr lang="en-US"/>
        </a:p>
      </dgm:t>
    </dgm:pt>
    <dgm:pt modelId="{E1F4F907-C472-442D-A540-24465B990B89}">
      <dgm:prSet/>
      <dgm:spPr/>
      <dgm:t>
        <a:bodyPr/>
        <a:lstStyle/>
        <a:p>
          <a:r>
            <a:rPr lang="en-US" sz="1100" dirty="0">
              <a:latin typeface="Segoe UI"/>
              <a:cs typeface="Segoe UI"/>
            </a:rPr>
            <a:t>International collaboration and connectivity</a:t>
          </a:r>
          <a:endParaRPr lang="en-US" dirty="0"/>
        </a:p>
      </dgm:t>
    </dgm:pt>
    <dgm:pt modelId="{B1D9F839-3EC5-4C6C-88B7-42566C688D90}" type="parTrans" cxnId="{8DC9FC6A-223A-417B-875F-DD319767F407}">
      <dgm:prSet/>
      <dgm:spPr/>
      <dgm:t>
        <a:bodyPr/>
        <a:lstStyle/>
        <a:p>
          <a:endParaRPr lang="en-US"/>
        </a:p>
      </dgm:t>
    </dgm:pt>
    <dgm:pt modelId="{7E0D128E-7D8E-40D8-86B0-C7F18B275F39}" type="sibTrans" cxnId="{8DC9FC6A-223A-417B-875F-DD319767F407}">
      <dgm:prSet/>
      <dgm:spPr/>
      <dgm:t>
        <a:bodyPr/>
        <a:lstStyle/>
        <a:p>
          <a:endParaRPr lang="en-US"/>
        </a:p>
      </dgm:t>
    </dgm:pt>
    <dgm:pt modelId="{AE6EE961-5879-4A8C-92EA-5A34014591D1}">
      <dgm:prSet/>
      <dgm:spPr/>
      <dgm:t>
        <a:bodyPr/>
        <a:lstStyle/>
        <a:p>
          <a:r>
            <a:rPr lang="en-US" dirty="0"/>
            <a:t>…</a:t>
          </a:r>
        </a:p>
      </dgm:t>
    </dgm:pt>
    <dgm:pt modelId="{BD6F099A-4F4C-4387-AEF1-9C2C7AF95E54}" type="parTrans" cxnId="{64F90967-259D-4E13-B595-78D07F6BD82A}">
      <dgm:prSet/>
      <dgm:spPr/>
      <dgm:t>
        <a:bodyPr/>
        <a:lstStyle/>
        <a:p>
          <a:endParaRPr lang="en-US"/>
        </a:p>
      </dgm:t>
    </dgm:pt>
    <dgm:pt modelId="{F25A7D5C-4307-46BA-BE66-548FAD4C8C1E}" type="sibTrans" cxnId="{64F90967-259D-4E13-B595-78D07F6BD82A}">
      <dgm:prSet/>
      <dgm:spPr/>
      <dgm:t>
        <a:bodyPr/>
        <a:lstStyle/>
        <a:p>
          <a:endParaRPr lang="en-US"/>
        </a:p>
      </dgm:t>
    </dgm:pt>
    <dgm:pt modelId="{BEE3BEE3-A04D-463B-8F4D-990360EE0AE3}">
      <dgm:prSet phldrT="[Text]" phldr="0"/>
      <dgm:spPr/>
      <dgm:t>
        <a:bodyPr/>
        <a:lstStyle/>
        <a:p>
          <a:pPr rtl="0"/>
          <a:r>
            <a:rPr lang="en-US" sz="1100" dirty="0">
              <a:latin typeface="Segoe UI"/>
              <a:cs typeface="Segoe UI"/>
            </a:rPr>
            <a:t>Knowledge-building initiatives</a:t>
          </a:r>
        </a:p>
      </dgm:t>
    </dgm:pt>
    <dgm:pt modelId="{04A26F88-3B18-4CF7-9EC7-BDDCDE7C2DF1}" type="parTrans" cxnId="{1C3FA876-2A1B-4FC1-97E1-19AE4A6C527F}">
      <dgm:prSet/>
      <dgm:spPr/>
      <dgm:t>
        <a:bodyPr/>
        <a:lstStyle/>
        <a:p>
          <a:endParaRPr lang="sv-SE"/>
        </a:p>
      </dgm:t>
    </dgm:pt>
    <dgm:pt modelId="{C5583108-CD72-4C06-BA84-88FBB409F2CF}" type="sibTrans" cxnId="{1C3FA876-2A1B-4FC1-97E1-19AE4A6C527F}">
      <dgm:prSet/>
      <dgm:spPr/>
      <dgm:t>
        <a:bodyPr/>
        <a:lstStyle/>
        <a:p>
          <a:endParaRPr lang="sv-SE"/>
        </a:p>
      </dgm:t>
    </dgm:pt>
    <dgm:pt modelId="{B9CCFD3E-4894-4CA4-B6B0-C544AA5AD48C}" type="pres">
      <dgm:prSet presAssocID="{44451CBE-19CD-4E28-8638-31AB6AFD9EF0}" presName="diagram" presStyleCnt="0">
        <dgm:presLayoutVars>
          <dgm:dir/>
          <dgm:resizeHandles val="exact"/>
        </dgm:presLayoutVars>
      </dgm:prSet>
      <dgm:spPr/>
    </dgm:pt>
    <dgm:pt modelId="{7CC59CB2-4563-4A7A-9DE6-E59D7FB44E48}" type="pres">
      <dgm:prSet presAssocID="{6D76CA83-D5AD-44CB-B34F-FC85F048B91A}" presName="node" presStyleLbl="node1" presStyleIdx="0" presStyleCnt="8">
        <dgm:presLayoutVars>
          <dgm:bulletEnabled val="1"/>
        </dgm:presLayoutVars>
      </dgm:prSet>
      <dgm:spPr/>
    </dgm:pt>
    <dgm:pt modelId="{C8D9C3BE-C06E-498C-847D-B5B2BEB462EF}" type="pres">
      <dgm:prSet presAssocID="{5B849773-48CC-4647-87D5-09B06FF9CE12}" presName="sibTrans" presStyleCnt="0"/>
      <dgm:spPr/>
    </dgm:pt>
    <dgm:pt modelId="{F9E06F4F-A4E6-4610-8426-F106BCBF2B39}" type="pres">
      <dgm:prSet presAssocID="{0D4A6E90-7028-4510-BF3A-3B3BBCC529E4}" presName="node" presStyleLbl="node1" presStyleIdx="1" presStyleCnt="8">
        <dgm:presLayoutVars>
          <dgm:bulletEnabled val="1"/>
        </dgm:presLayoutVars>
      </dgm:prSet>
      <dgm:spPr/>
    </dgm:pt>
    <dgm:pt modelId="{5493AD6E-70E7-4F68-85AE-A7B8882A8439}" type="pres">
      <dgm:prSet presAssocID="{58AD0600-A1B1-4755-9752-5623060A4BD9}" presName="sibTrans" presStyleCnt="0"/>
      <dgm:spPr/>
    </dgm:pt>
    <dgm:pt modelId="{AC3C4FD8-8910-4B39-9496-9AE46F45099F}" type="pres">
      <dgm:prSet presAssocID="{56F3D5AC-33A0-43D6-AAB6-50F3C99ADEF5}" presName="node" presStyleLbl="node1" presStyleIdx="2" presStyleCnt="8">
        <dgm:presLayoutVars>
          <dgm:bulletEnabled val="1"/>
        </dgm:presLayoutVars>
      </dgm:prSet>
      <dgm:spPr/>
    </dgm:pt>
    <dgm:pt modelId="{50EF0F29-113D-4C91-BAB4-1AA99B42722D}" type="pres">
      <dgm:prSet presAssocID="{52C41E87-74E4-4BBA-8F41-4C8603F45873}" presName="sibTrans" presStyleCnt="0"/>
      <dgm:spPr/>
    </dgm:pt>
    <dgm:pt modelId="{6A51D231-AF3A-4011-8AEB-B95F118FF37F}" type="pres">
      <dgm:prSet presAssocID="{369A1F10-021C-4C01-B1E2-E661169BF740}" presName="node" presStyleLbl="node1" presStyleIdx="3" presStyleCnt="8" custLinFactNeighborX="126" custLinFactNeighborY="483">
        <dgm:presLayoutVars>
          <dgm:bulletEnabled val="1"/>
        </dgm:presLayoutVars>
      </dgm:prSet>
      <dgm:spPr/>
    </dgm:pt>
    <dgm:pt modelId="{0A93FFC7-633F-4B61-AF13-90A1D7F17DFE}" type="pres">
      <dgm:prSet presAssocID="{304E9518-02C2-45A3-A352-A6C3D69B05D5}" presName="sibTrans" presStyleCnt="0"/>
      <dgm:spPr/>
    </dgm:pt>
    <dgm:pt modelId="{D5F8C030-AED4-45AE-9431-B9A157C5618A}" type="pres">
      <dgm:prSet presAssocID="{BEE3BEE3-A04D-463B-8F4D-990360EE0AE3}" presName="node" presStyleLbl="node1" presStyleIdx="4" presStyleCnt="8">
        <dgm:presLayoutVars>
          <dgm:bulletEnabled val="1"/>
        </dgm:presLayoutVars>
      </dgm:prSet>
      <dgm:spPr/>
    </dgm:pt>
    <dgm:pt modelId="{6EC66949-1D0F-4418-97F1-91D10A2EA832}" type="pres">
      <dgm:prSet presAssocID="{C5583108-CD72-4C06-BA84-88FBB409F2CF}" presName="sibTrans" presStyleCnt="0"/>
      <dgm:spPr/>
    </dgm:pt>
    <dgm:pt modelId="{C5A352EE-8010-4701-8F20-B337F7CD5F15}" type="pres">
      <dgm:prSet presAssocID="{EF8B071B-0E61-4B80-8B50-66A7673A6EED}" presName="node" presStyleLbl="node1" presStyleIdx="5" presStyleCnt="8">
        <dgm:presLayoutVars>
          <dgm:bulletEnabled val="1"/>
        </dgm:presLayoutVars>
      </dgm:prSet>
      <dgm:spPr/>
    </dgm:pt>
    <dgm:pt modelId="{3A8F5B4B-BCD5-48B8-ACEE-369FA1B6B189}" type="pres">
      <dgm:prSet presAssocID="{11A7E691-1D13-43C9-8301-99950DF91357}" presName="sibTrans" presStyleCnt="0"/>
      <dgm:spPr/>
    </dgm:pt>
    <dgm:pt modelId="{321BE9A5-EBE7-4E3A-AA60-292A70B42965}" type="pres">
      <dgm:prSet presAssocID="{E1F4F907-C472-442D-A540-24465B990B89}" presName="node" presStyleLbl="node1" presStyleIdx="6" presStyleCnt="8">
        <dgm:presLayoutVars>
          <dgm:bulletEnabled val="1"/>
        </dgm:presLayoutVars>
      </dgm:prSet>
      <dgm:spPr/>
    </dgm:pt>
    <dgm:pt modelId="{A2F1AD9D-44BA-499E-9727-6DBB11E072A2}" type="pres">
      <dgm:prSet presAssocID="{7E0D128E-7D8E-40D8-86B0-C7F18B275F39}" presName="sibTrans" presStyleCnt="0"/>
      <dgm:spPr/>
    </dgm:pt>
    <dgm:pt modelId="{E7500903-5A57-404B-B9E7-D380F71A6A80}" type="pres">
      <dgm:prSet presAssocID="{AE6EE961-5879-4A8C-92EA-5A34014591D1}" presName="node" presStyleLbl="node1" presStyleIdx="7" presStyleCnt="8">
        <dgm:presLayoutVars>
          <dgm:bulletEnabled val="1"/>
        </dgm:presLayoutVars>
      </dgm:prSet>
      <dgm:spPr/>
    </dgm:pt>
  </dgm:ptLst>
  <dgm:cxnLst>
    <dgm:cxn modelId="{F4E97615-7D3F-47D4-8177-84A5070997F5}" srcId="{44451CBE-19CD-4E28-8638-31AB6AFD9EF0}" destId="{369A1F10-021C-4C01-B1E2-E661169BF740}" srcOrd="3" destOrd="0" parTransId="{B67480BA-6207-4433-8C2A-0C336F2E3840}" sibTransId="{304E9518-02C2-45A3-A352-A6C3D69B05D5}"/>
    <dgm:cxn modelId="{7DFBF216-85C0-4D2E-AC3E-31D3C6D09693}" srcId="{44451CBE-19CD-4E28-8638-31AB6AFD9EF0}" destId="{56F3D5AC-33A0-43D6-AAB6-50F3C99ADEF5}" srcOrd="2" destOrd="0" parTransId="{A580AFC3-67A7-443D-8D79-D7CF9468DDA4}" sibTransId="{52C41E87-74E4-4BBA-8F41-4C8603F45873}"/>
    <dgm:cxn modelId="{31837317-0E89-49FF-BE7B-AE472CB5D24E}" type="presOf" srcId="{EF8B071B-0E61-4B80-8B50-66A7673A6EED}" destId="{C5A352EE-8010-4701-8F20-B337F7CD5F15}" srcOrd="0" destOrd="0" presId="urn:microsoft.com/office/officeart/2005/8/layout/default"/>
    <dgm:cxn modelId="{AD30A124-006A-4FA2-B543-813BB6FEADB0}" type="presOf" srcId="{44451CBE-19CD-4E28-8638-31AB6AFD9EF0}" destId="{B9CCFD3E-4894-4CA4-B6B0-C544AA5AD48C}" srcOrd="0" destOrd="0" presId="urn:microsoft.com/office/officeart/2005/8/layout/default"/>
    <dgm:cxn modelId="{4A41F02E-C6F1-49EB-BD89-AB2F57BE4B73}" type="presOf" srcId="{BEE3BEE3-A04D-463B-8F4D-990360EE0AE3}" destId="{D5F8C030-AED4-45AE-9431-B9A157C5618A}" srcOrd="0" destOrd="0" presId="urn:microsoft.com/office/officeart/2005/8/layout/default"/>
    <dgm:cxn modelId="{14327F3B-AF22-4844-A3A0-B1B043247E20}" type="presOf" srcId="{AE6EE961-5879-4A8C-92EA-5A34014591D1}" destId="{E7500903-5A57-404B-B9E7-D380F71A6A80}" srcOrd="0" destOrd="0" presId="urn:microsoft.com/office/officeart/2005/8/layout/default"/>
    <dgm:cxn modelId="{1CEE3064-EB63-4940-8FC4-F98C4021ED16}" type="presOf" srcId="{369A1F10-021C-4C01-B1E2-E661169BF740}" destId="{6A51D231-AF3A-4011-8AEB-B95F118FF37F}" srcOrd="0" destOrd="0" presId="urn:microsoft.com/office/officeart/2005/8/layout/default"/>
    <dgm:cxn modelId="{6E560767-D2AC-44AF-8858-83FDA6BAD264}" type="presOf" srcId="{0D4A6E90-7028-4510-BF3A-3B3BBCC529E4}" destId="{F9E06F4F-A4E6-4610-8426-F106BCBF2B39}" srcOrd="0" destOrd="0" presId="urn:microsoft.com/office/officeart/2005/8/layout/default"/>
    <dgm:cxn modelId="{64F90967-259D-4E13-B595-78D07F6BD82A}" srcId="{44451CBE-19CD-4E28-8638-31AB6AFD9EF0}" destId="{AE6EE961-5879-4A8C-92EA-5A34014591D1}" srcOrd="7" destOrd="0" parTransId="{BD6F099A-4F4C-4387-AEF1-9C2C7AF95E54}" sibTransId="{F25A7D5C-4307-46BA-BE66-548FAD4C8C1E}"/>
    <dgm:cxn modelId="{8DC9FC6A-223A-417B-875F-DD319767F407}" srcId="{44451CBE-19CD-4E28-8638-31AB6AFD9EF0}" destId="{E1F4F907-C472-442D-A540-24465B990B89}" srcOrd="6" destOrd="0" parTransId="{B1D9F839-3EC5-4C6C-88B7-42566C688D90}" sibTransId="{7E0D128E-7D8E-40D8-86B0-C7F18B275F39}"/>
    <dgm:cxn modelId="{1C3FA876-2A1B-4FC1-97E1-19AE4A6C527F}" srcId="{44451CBE-19CD-4E28-8638-31AB6AFD9EF0}" destId="{BEE3BEE3-A04D-463B-8F4D-990360EE0AE3}" srcOrd="4" destOrd="0" parTransId="{04A26F88-3B18-4CF7-9EC7-BDDCDE7C2DF1}" sibTransId="{C5583108-CD72-4C06-BA84-88FBB409F2CF}"/>
    <dgm:cxn modelId="{8EC64088-3F9A-4664-9300-CC6E7487D1C1}" srcId="{44451CBE-19CD-4E28-8638-31AB6AFD9EF0}" destId="{0D4A6E90-7028-4510-BF3A-3B3BBCC529E4}" srcOrd="1" destOrd="0" parTransId="{B89076DF-648D-44B5-9E27-66BEA4CDE38E}" sibTransId="{58AD0600-A1B1-4755-9752-5623060A4BD9}"/>
    <dgm:cxn modelId="{276D1CA5-7466-4604-BA65-C1BE7DF65B9F}" type="presOf" srcId="{6D76CA83-D5AD-44CB-B34F-FC85F048B91A}" destId="{7CC59CB2-4563-4A7A-9DE6-E59D7FB44E48}" srcOrd="0" destOrd="0" presId="urn:microsoft.com/office/officeart/2005/8/layout/default"/>
    <dgm:cxn modelId="{490C56B3-145B-4A0D-95F1-11C471DD2D3B}" type="presOf" srcId="{E1F4F907-C472-442D-A540-24465B990B89}" destId="{321BE9A5-EBE7-4E3A-AA60-292A70B42965}" srcOrd="0" destOrd="0" presId="urn:microsoft.com/office/officeart/2005/8/layout/default"/>
    <dgm:cxn modelId="{4DB7C0DF-6A26-4B21-AFFC-117ED9756366}" type="presOf" srcId="{56F3D5AC-33A0-43D6-AAB6-50F3C99ADEF5}" destId="{AC3C4FD8-8910-4B39-9496-9AE46F45099F}" srcOrd="0" destOrd="0" presId="urn:microsoft.com/office/officeart/2005/8/layout/default"/>
    <dgm:cxn modelId="{3FFBFBEB-C891-4451-870D-482FBE81141E}" srcId="{44451CBE-19CD-4E28-8638-31AB6AFD9EF0}" destId="{6D76CA83-D5AD-44CB-B34F-FC85F048B91A}" srcOrd="0" destOrd="0" parTransId="{17360600-E619-45F9-B65D-5AC7C2BA41CD}" sibTransId="{5B849773-48CC-4647-87D5-09B06FF9CE12}"/>
    <dgm:cxn modelId="{3DE54AF2-4EDA-4A3C-80AC-E5AFB53CA33A}" srcId="{44451CBE-19CD-4E28-8638-31AB6AFD9EF0}" destId="{EF8B071B-0E61-4B80-8B50-66A7673A6EED}" srcOrd="5" destOrd="0" parTransId="{069052C5-5441-412D-9514-6655514CE9E6}" sibTransId="{11A7E691-1D13-43C9-8301-99950DF91357}"/>
    <dgm:cxn modelId="{E7377D0B-BC30-402E-A51A-E9BE4F39C29D}" type="presParOf" srcId="{B9CCFD3E-4894-4CA4-B6B0-C544AA5AD48C}" destId="{7CC59CB2-4563-4A7A-9DE6-E59D7FB44E48}" srcOrd="0" destOrd="0" presId="urn:microsoft.com/office/officeart/2005/8/layout/default"/>
    <dgm:cxn modelId="{59ACA542-57BB-476B-8514-A30A3A0E16CB}" type="presParOf" srcId="{B9CCFD3E-4894-4CA4-B6B0-C544AA5AD48C}" destId="{C8D9C3BE-C06E-498C-847D-B5B2BEB462EF}" srcOrd="1" destOrd="0" presId="urn:microsoft.com/office/officeart/2005/8/layout/default"/>
    <dgm:cxn modelId="{278B215A-EE05-4A29-BF69-50CD8FC52B65}" type="presParOf" srcId="{B9CCFD3E-4894-4CA4-B6B0-C544AA5AD48C}" destId="{F9E06F4F-A4E6-4610-8426-F106BCBF2B39}" srcOrd="2" destOrd="0" presId="urn:microsoft.com/office/officeart/2005/8/layout/default"/>
    <dgm:cxn modelId="{F7C4FBBF-4805-4EE6-8BCF-24E040DF2836}" type="presParOf" srcId="{B9CCFD3E-4894-4CA4-B6B0-C544AA5AD48C}" destId="{5493AD6E-70E7-4F68-85AE-A7B8882A8439}" srcOrd="3" destOrd="0" presId="urn:microsoft.com/office/officeart/2005/8/layout/default"/>
    <dgm:cxn modelId="{4607F395-8A55-41F2-A7D1-F4F40D5CBE4D}" type="presParOf" srcId="{B9CCFD3E-4894-4CA4-B6B0-C544AA5AD48C}" destId="{AC3C4FD8-8910-4B39-9496-9AE46F45099F}" srcOrd="4" destOrd="0" presId="urn:microsoft.com/office/officeart/2005/8/layout/default"/>
    <dgm:cxn modelId="{96AEC064-CC63-49C5-97B9-9C3604AC60CC}" type="presParOf" srcId="{B9CCFD3E-4894-4CA4-B6B0-C544AA5AD48C}" destId="{50EF0F29-113D-4C91-BAB4-1AA99B42722D}" srcOrd="5" destOrd="0" presId="urn:microsoft.com/office/officeart/2005/8/layout/default"/>
    <dgm:cxn modelId="{2F0D6C6C-81E8-4AA2-9E98-00EE4F44C44E}" type="presParOf" srcId="{B9CCFD3E-4894-4CA4-B6B0-C544AA5AD48C}" destId="{6A51D231-AF3A-4011-8AEB-B95F118FF37F}" srcOrd="6" destOrd="0" presId="urn:microsoft.com/office/officeart/2005/8/layout/default"/>
    <dgm:cxn modelId="{335C3906-433B-409F-8438-BE5E462A569B}" type="presParOf" srcId="{B9CCFD3E-4894-4CA4-B6B0-C544AA5AD48C}" destId="{0A93FFC7-633F-4B61-AF13-90A1D7F17DFE}" srcOrd="7" destOrd="0" presId="urn:microsoft.com/office/officeart/2005/8/layout/default"/>
    <dgm:cxn modelId="{747022D3-328B-44A4-9130-7EBADDC42993}" type="presParOf" srcId="{B9CCFD3E-4894-4CA4-B6B0-C544AA5AD48C}" destId="{D5F8C030-AED4-45AE-9431-B9A157C5618A}" srcOrd="8" destOrd="0" presId="urn:microsoft.com/office/officeart/2005/8/layout/default"/>
    <dgm:cxn modelId="{3F10D4D0-F0E8-4BB8-BC9D-CB352C6EEF00}" type="presParOf" srcId="{B9CCFD3E-4894-4CA4-B6B0-C544AA5AD48C}" destId="{6EC66949-1D0F-4418-97F1-91D10A2EA832}" srcOrd="9" destOrd="0" presId="urn:microsoft.com/office/officeart/2005/8/layout/default"/>
    <dgm:cxn modelId="{68521B7C-973A-4082-900A-FFC6BBA45A3C}" type="presParOf" srcId="{B9CCFD3E-4894-4CA4-B6B0-C544AA5AD48C}" destId="{C5A352EE-8010-4701-8F20-B337F7CD5F15}" srcOrd="10" destOrd="0" presId="urn:microsoft.com/office/officeart/2005/8/layout/default"/>
    <dgm:cxn modelId="{FAFD02B5-A702-4BF6-91A4-F180688B035A}" type="presParOf" srcId="{B9CCFD3E-4894-4CA4-B6B0-C544AA5AD48C}" destId="{3A8F5B4B-BCD5-48B8-ACEE-369FA1B6B189}" srcOrd="11" destOrd="0" presId="urn:microsoft.com/office/officeart/2005/8/layout/default"/>
    <dgm:cxn modelId="{A24DA4C6-58D3-4545-8910-42F45D6E6BF0}" type="presParOf" srcId="{B9CCFD3E-4894-4CA4-B6B0-C544AA5AD48C}" destId="{321BE9A5-EBE7-4E3A-AA60-292A70B42965}" srcOrd="12" destOrd="0" presId="urn:microsoft.com/office/officeart/2005/8/layout/default"/>
    <dgm:cxn modelId="{1508282A-259C-423C-B574-0471F5AED2AB}" type="presParOf" srcId="{B9CCFD3E-4894-4CA4-B6B0-C544AA5AD48C}" destId="{A2F1AD9D-44BA-499E-9727-6DBB11E072A2}" srcOrd="13" destOrd="0" presId="urn:microsoft.com/office/officeart/2005/8/layout/default"/>
    <dgm:cxn modelId="{7DE56D1E-2FF2-4E92-8D48-7C1F176BA6F1}" type="presParOf" srcId="{B9CCFD3E-4894-4CA4-B6B0-C544AA5AD48C}" destId="{E7500903-5A57-404B-B9E7-D380F71A6A80}" srcOrd="14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A6524EA-078A-440E-BF35-4D8C31885EB9}">
      <dsp:nvSpPr>
        <dsp:cNvPr id="0" name=""/>
        <dsp:cNvSpPr/>
      </dsp:nvSpPr>
      <dsp:spPr>
        <a:xfrm>
          <a:off x="0" y="477"/>
          <a:ext cx="10512426" cy="111778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E47E8A-C8C5-4376-B3B1-D302CCCBAD33}">
      <dsp:nvSpPr>
        <dsp:cNvPr id="0" name=""/>
        <dsp:cNvSpPr/>
      </dsp:nvSpPr>
      <dsp:spPr>
        <a:xfrm>
          <a:off x="338128" y="251978"/>
          <a:ext cx="614779" cy="6147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690EEB-5ED9-4233-AD98-2F0C63AA7C15}">
      <dsp:nvSpPr>
        <dsp:cNvPr id="0" name=""/>
        <dsp:cNvSpPr/>
      </dsp:nvSpPr>
      <dsp:spPr>
        <a:xfrm>
          <a:off x="1185175" y="0"/>
          <a:ext cx="9221389" cy="1117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298" tIns="118298" rIns="118298" bIns="118298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b="0" kern="1200" dirty="0">
              <a:latin typeface="Segoe UI"/>
              <a:cs typeface="Segoe UI"/>
            </a:rPr>
            <a:t>Net Zero Industry</a:t>
          </a:r>
          <a:r>
            <a:rPr lang="en-US" sz="1700" kern="1200" dirty="0">
              <a:latin typeface="Segoe UI"/>
              <a:cs typeface="Segoe UI"/>
            </a:rPr>
            <a:t> is one of five programmes within Impact Innovation, aiming to drive system-level change by engaging everyone who is directly or indirectly affected by the manufacturing industry in shaping the future.</a:t>
          </a:r>
        </a:p>
      </dsp:txBody>
      <dsp:txXfrm>
        <a:off x="1185175" y="0"/>
        <a:ext cx="9221389" cy="1117780"/>
      </dsp:txXfrm>
    </dsp:sp>
    <dsp:sp modelId="{40853ABB-B49F-4AD2-9CB1-93FD226589A4}">
      <dsp:nvSpPr>
        <dsp:cNvPr id="0" name=""/>
        <dsp:cNvSpPr/>
      </dsp:nvSpPr>
      <dsp:spPr>
        <a:xfrm>
          <a:off x="0" y="1397703"/>
          <a:ext cx="10512426" cy="111778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solidFill>
            <a:schemeClr val="accent3"/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A4C5239-F540-460C-BA34-44A56C61AC2E}">
      <dsp:nvSpPr>
        <dsp:cNvPr id="0" name=""/>
        <dsp:cNvSpPr/>
      </dsp:nvSpPr>
      <dsp:spPr>
        <a:xfrm>
          <a:off x="338128" y="1649204"/>
          <a:ext cx="614779" cy="6147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E7EAE3A-6EB6-4513-8315-E191D3F8CBBB}">
      <dsp:nvSpPr>
        <dsp:cNvPr id="0" name=""/>
        <dsp:cNvSpPr/>
      </dsp:nvSpPr>
      <dsp:spPr>
        <a:xfrm>
          <a:off x="1291036" y="1397703"/>
          <a:ext cx="9221389" cy="1117780"/>
        </a:xfrm>
        <a:prstGeom prst="rect">
          <a:avLst/>
        </a:prstGeom>
        <a:noFill/>
        <a:ln>
          <a:solidFill>
            <a:schemeClr val="accent3"/>
          </a:solidFill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298" tIns="118298" rIns="118298" bIns="118298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Segoe UI"/>
              <a:cs typeface="Segoe UI"/>
            </a:rPr>
            <a:t>Impact Innovation is Sweden’s major innovation initiative for addressing the challenges of our time through collaboration between industry, academia, and the public sector.</a:t>
          </a:r>
        </a:p>
      </dsp:txBody>
      <dsp:txXfrm>
        <a:off x="1291036" y="1397703"/>
        <a:ext cx="9221389" cy="1117780"/>
      </dsp:txXfrm>
    </dsp:sp>
    <dsp:sp modelId="{366ABB37-87D0-400D-AE63-61702D44741D}">
      <dsp:nvSpPr>
        <dsp:cNvPr id="0" name=""/>
        <dsp:cNvSpPr/>
      </dsp:nvSpPr>
      <dsp:spPr>
        <a:xfrm>
          <a:off x="0" y="2794929"/>
          <a:ext cx="10512426" cy="1117780"/>
        </a:xfrm>
        <a:prstGeom prst="roundRect">
          <a:avLst>
            <a:gd name="adj" fmla="val 10000"/>
          </a:avLst>
        </a:prstGeom>
        <a:solidFill>
          <a:schemeClr val="accent3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AE4A308-3702-4B97-8B76-712D208E829A}">
      <dsp:nvSpPr>
        <dsp:cNvPr id="0" name=""/>
        <dsp:cNvSpPr/>
      </dsp:nvSpPr>
      <dsp:spPr>
        <a:xfrm>
          <a:off x="338128" y="3046430"/>
          <a:ext cx="614779" cy="614779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FBEFC0-7AEB-4AA0-B831-901EE30F1016}">
      <dsp:nvSpPr>
        <dsp:cNvPr id="0" name=""/>
        <dsp:cNvSpPr/>
      </dsp:nvSpPr>
      <dsp:spPr>
        <a:xfrm>
          <a:off x="1291036" y="2794929"/>
          <a:ext cx="9221389" cy="11177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8298" tIns="118298" rIns="118298" bIns="118298" numCol="1" spcCol="1270" anchor="ctr" anchorCtr="0">
          <a:noAutofit/>
        </a:bodyPr>
        <a:lstStyle/>
        <a:p>
          <a:pPr marL="0" lvl="0" indent="0" algn="l" defTabSz="75565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>
              <a:latin typeface="Segoe UI"/>
              <a:cs typeface="Segoe UI"/>
            </a:rPr>
            <a:t>Impact Innovation is a joint initiative of the Swedish Energy Agency, Formas, and Vinnova. It is founded on the goals of Agenda 2030, the EU Missions, and broader societal policy objectives.</a:t>
          </a:r>
        </a:p>
      </dsp:txBody>
      <dsp:txXfrm>
        <a:off x="1291036" y="2794929"/>
        <a:ext cx="9221389" cy="111778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CC59CB2-4563-4A7A-9DE6-E59D7FB44E48}">
      <dsp:nvSpPr>
        <dsp:cNvPr id="0" name=""/>
        <dsp:cNvSpPr/>
      </dsp:nvSpPr>
      <dsp:spPr>
        <a:xfrm>
          <a:off x="3079" y="368437"/>
          <a:ext cx="2443317" cy="146599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Segoe UI"/>
              <a:cs typeface="Segoe UI"/>
            </a:rPr>
            <a:t>Broad recurring calls aligned with the mission</a:t>
          </a:r>
          <a:endParaRPr lang="en-US" sz="2100" kern="1200" dirty="0">
            <a:latin typeface="Jost SemiBold"/>
          </a:endParaRPr>
        </a:p>
      </dsp:txBody>
      <dsp:txXfrm>
        <a:off x="3079" y="368437"/>
        <a:ext cx="2443317" cy="1465990"/>
      </dsp:txXfrm>
    </dsp:sp>
    <dsp:sp modelId="{F9E06F4F-A4E6-4610-8426-F106BCBF2B39}">
      <dsp:nvSpPr>
        <dsp:cNvPr id="0" name=""/>
        <dsp:cNvSpPr/>
      </dsp:nvSpPr>
      <dsp:spPr>
        <a:xfrm>
          <a:off x="2690729" y="368437"/>
          <a:ext cx="2443317" cy="1465990"/>
        </a:xfrm>
        <a:prstGeom prst="rect">
          <a:avLst/>
        </a:prstGeom>
        <a:gradFill rotWithShape="0">
          <a:gsLst>
            <a:gs pos="0">
              <a:schemeClr val="accent2">
                <a:hueOff val="-35930"/>
                <a:satOff val="796"/>
                <a:lumOff val="344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35930"/>
                <a:satOff val="796"/>
                <a:lumOff val="344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35930"/>
                <a:satOff val="796"/>
                <a:lumOff val="344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Segoe UI"/>
              <a:cs typeface="Segoe UI"/>
            </a:rPr>
            <a:t>Mission-strategic calls within priority areas (SMEs and skills development)</a:t>
          </a:r>
        </a:p>
      </dsp:txBody>
      <dsp:txXfrm>
        <a:off x="2690729" y="368437"/>
        <a:ext cx="2443317" cy="1465990"/>
      </dsp:txXfrm>
    </dsp:sp>
    <dsp:sp modelId="{AC3C4FD8-8910-4B39-9496-9AE46F45099F}">
      <dsp:nvSpPr>
        <dsp:cNvPr id="0" name=""/>
        <dsp:cNvSpPr/>
      </dsp:nvSpPr>
      <dsp:spPr>
        <a:xfrm>
          <a:off x="5378378" y="368437"/>
          <a:ext cx="2443317" cy="1465990"/>
        </a:xfrm>
        <a:prstGeom prst="rect">
          <a:avLst/>
        </a:prstGeom>
        <a:gradFill rotWithShape="0">
          <a:gsLst>
            <a:gs pos="0">
              <a:schemeClr val="accent2">
                <a:hueOff val="-71859"/>
                <a:satOff val="1593"/>
                <a:lumOff val="6891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71859"/>
                <a:satOff val="1593"/>
                <a:lumOff val="6891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71859"/>
                <a:satOff val="1593"/>
                <a:lumOff val="6891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Segoe UI"/>
              <a:cs typeface="Segoe UI"/>
            </a:rPr>
            <a:t>Project support to maximise project impact</a:t>
          </a:r>
          <a:endParaRPr lang="en-US" sz="2100" kern="1200" dirty="0"/>
        </a:p>
      </dsp:txBody>
      <dsp:txXfrm>
        <a:off x="5378378" y="368437"/>
        <a:ext cx="2443317" cy="1465990"/>
      </dsp:txXfrm>
    </dsp:sp>
    <dsp:sp modelId="{6A51D231-AF3A-4011-8AEB-B95F118FF37F}">
      <dsp:nvSpPr>
        <dsp:cNvPr id="0" name=""/>
        <dsp:cNvSpPr/>
      </dsp:nvSpPr>
      <dsp:spPr>
        <a:xfrm>
          <a:off x="8069107" y="375518"/>
          <a:ext cx="2443317" cy="1465990"/>
        </a:xfrm>
        <a:prstGeom prst="rect">
          <a:avLst/>
        </a:prstGeom>
        <a:gradFill rotWithShape="0">
          <a:gsLst>
            <a:gs pos="0">
              <a:schemeClr val="accent2">
                <a:hueOff val="-107789"/>
                <a:satOff val="2389"/>
                <a:lumOff val="1033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07789"/>
                <a:satOff val="2389"/>
                <a:lumOff val="1033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07789"/>
                <a:satOff val="2389"/>
                <a:lumOff val="1033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Segoe UI"/>
              <a:cs typeface="Segoe UI"/>
            </a:rPr>
            <a:t>Inspiration, mobilisation and networking</a:t>
          </a:r>
          <a:endParaRPr lang="en-US" sz="2100" kern="1200" dirty="0"/>
        </a:p>
      </dsp:txBody>
      <dsp:txXfrm>
        <a:off x="8069107" y="375518"/>
        <a:ext cx="2443317" cy="1465990"/>
      </dsp:txXfrm>
    </dsp:sp>
    <dsp:sp modelId="{D5F8C030-AED4-45AE-9431-B9A157C5618A}">
      <dsp:nvSpPr>
        <dsp:cNvPr id="0" name=""/>
        <dsp:cNvSpPr/>
      </dsp:nvSpPr>
      <dsp:spPr>
        <a:xfrm>
          <a:off x="3079" y="2078759"/>
          <a:ext cx="2443317" cy="1465990"/>
        </a:xfrm>
        <a:prstGeom prst="rect">
          <a:avLst/>
        </a:prstGeom>
        <a:gradFill rotWithShape="0">
          <a:gsLst>
            <a:gs pos="0">
              <a:schemeClr val="accent2">
                <a:hueOff val="-143719"/>
                <a:satOff val="3186"/>
                <a:lumOff val="1378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43719"/>
                <a:satOff val="3186"/>
                <a:lumOff val="1378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43719"/>
                <a:satOff val="3186"/>
                <a:lumOff val="1378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Segoe UI"/>
              <a:cs typeface="Segoe UI"/>
            </a:rPr>
            <a:t>Knowledge-building initiatives</a:t>
          </a:r>
        </a:p>
      </dsp:txBody>
      <dsp:txXfrm>
        <a:off x="3079" y="2078759"/>
        <a:ext cx="2443317" cy="1465990"/>
      </dsp:txXfrm>
    </dsp:sp>
    <dsp:sp modelId="{C5A352EE-8010-4701-8F20-B337F7CD5F15}">
      <dsp:nvSpPr>
        <dsp:cNvPr id="0" name=""/>
        <dsp:cNvSpPr/>
      </dsp:nvSpPr>
      <dsp:spPr>
        <a:xfrm>
          <a:off x="2690729" y="2078759"/>
          <a:ext cx="2443317" cy="1465990"/>
        </a:xfrm>
        <a:prstGeom prst="rect">
          <a:avLst/>
        </a:prstGeom>
        <a:gradFill rotWithShape="0">
          <a:gsLst>
            <a:gs pos="0">
              <a:schemeClr val="accent2">
                <a:hueOff val="-179649"/>
                <a:satOff val="3982"/>
                <a:lumOff val="17227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179649"/>
                <a:satOff val="3982"/>
                <a:lumOff val="17227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179649"/>
                <a:satOff val="3982"/>
                <a:lumOff val="17227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Segoe UI"/>
              <a:cs typeface="Segoe UI"/>
            </a:rPr>
            <a:t>Methodological support and strategic development</a:t>
          </a:r>
          <a:endParaRPr lang="en-US" sz="2100" kern="1200" dirty="0">
            <a:latin typeface="Jost SemiBold"/>
          </a:endParaRPr>
        </a:p>
      </dsp:txBody>
      <dsp:txXfrm>
        <a:off x="2690729" y="2078759"/>
        <a:ext cx="2443317" cy="1465990"/>
      </dsp:txXfrm>
    </dsp:sp>
    <dsp:sp modelId="{321BE9A5-EBE7-4E3A-AA60-292A70B42965}">
      <dsp:nvSpPr>
        <dsp:cNvPr id="0" name=""/>
        <dsp:cNvSpPr/>
      </dsp:nvSpPr>
      <dsp:spPr>
        <a:xfrm>
          <a:off x="5378378" y="2078759"/>
          <a:ext cx="2443317" cy="1465990"/>
        </a:xfrm>
        <a:prstGeom prst="rect">
          <a:avLst/>
        </a:prstGeom>
        <a:gradFill rotWithShape="0">
          <a:gsLst>
            <a:gs pos="0">
              <a:schemeClr val="accent2">
                <a:hueOff val="-215578"/>
                <a:satOff val="4779"/>
                <a:lumOff val="2067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15578"/>
                <a:satOff val="4779"/>
                <a:lumOff val="2067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15578"/>
                <a:satOff val="4779"/>
                <a:lumOff val="2067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>
              <a:latin typeface="Segoe UI"/>
              <a:cs typeface="Segoe UI"/>
            </a:rPr>
            <a:t>International collaboration and connectivity</a:t>
          </a:r>
          <a:endParaRPr lang="en-US" sz="2100" kern="1200" dirty="0"/>
        </a:p>
      </dsp:txBody>
      <dsp:txXfrm>
        <a:off x="5378378" y="2078759"/>
        <a:ext cx="2443317" cy="1465990"/>
      </dsp:txXfrm>
    </dsp:sp>
    <dsp:sp modelId="{E7500903-5A57-404B-B9E7-D380F71A6A80}">
      <dsp:nvSpPr>
        <dsp:cNvPr id="0" name=""/>
        <dsp:cNvSpPr/>
      </dsp:nvSpPr>
      <dsp:spPr>
        <a:xfrm>
          <a:off x="8066028" y="2078759"/>
          <a:ext cx="2443317" cy="1465990"/>
        </a:xfrm>
        <a:prstGeom prst="rect">
          <a:avLst/>
        </a:prstGeom>
        <a:gradFill rotWithShape="0">
          <a:gsLst>
            <a:gs pos="0">
              <a:schemeClr val="accent2">
                <a:hueOff val="-251508"/>
                <a:satOff val="5575"/>
                <a:lumOff val="24118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-251508"/>
                <a:satOff val="5575"/>
                <a:lumOff val="24118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-251508"/>
                <a:satOff val="5575"/>
                <a:lumOff val="24118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/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/>
            <a:t>…</a:t>
          </a:r>
        </a:p>
      </dsp:txBody>
      <dsp:txXfrm>
        <a:off x="8066028" y="2078759"/>
        <a:ext cx="2443317" cy="14659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2/layout/IconVerticalSolidList">
  <dgm:title val="Icon Vertical Solid List"/>
  <dgm:desc val="Use to show a series of visuals from top to bottom with Level 1 or Level 1 and Level 2 text grouped in a shape. Works best with icons or small pictures with lengthier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3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5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5" axis="ch" ptType="node" func="cnt" op="lte" val="4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22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if name="Name6" axis="ch" ptType="node" func="cnt" op="lte" val="6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9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if>
      <dgm:else name="Name7">
        <dgm:constrLst>
          <dgm:constr type="h" for="ch" forName="compNode" refType="h" fact="0.3"/>
          <dgm:constr type="w" for="ch" forName="compNode" refType="w"/>
          <dgm:constr type="h" for="ch" forName="sibTrans" refType="h" refFor="ch" refForName="compNode" fact="0.25"/>
          <dgm:constr type="primFontSz" for="des" forName="parTx" val="16"/>
          <dgm:constr type="primFontSz" for="des" forName="desTx" refType="primFontSz" refFor="des" refForName="parTx" op="lte" fact="0.75"/>
          <dgm:constr type="h" for="des" forName="compNode" op="equ"/>
          <dgm:constr type="h" for="des" forName="bgRect" op="equ"/>
          <dgm:constr type="h" for="des" forName="iconRect" op="equ"/>
          <dgm:constr type="w" for="des" forName="iconRect" op="equ"/>
          <dgm:constr type="h" for="des" forName="spaceRect" op="equ"/>
          <dgm:constr type="h" for="des" forName="parTx" op="equ"/>
          <dgm:constr type="h" for="des" forName="desTx" op="equ"/>
        </dgm:constrLst>
      </dgm:else>
    </dgm:choose>
    <dgm:ruleLst>
      <dgm:rule type="h" for="ch" forName="compNode" val="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hoose name="Name9">
          <dgm:if name="Name10" axis="ch" ptType="node" func="cnt" op="gte" val="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w" for="ch" forName="parTx" refType="w" fact="0.45"/>
              <dgm:constr type="h" for="ch" forName="parTx" refType="h"/>
              <dgm:constr type="l" for="ch" forName="parTx" refType="r" refFor="ch" refForName="spaceRect"/>
              <dgm:constr type="t" for="ch" forName="parTx"/>
              <dgm:constr type="h" for="ch" forName="desTx" refType="h"/>
              <dgm:constr type="l" for="ch" forName="desTx" refType="r" refFor="ch" refForName="parTx"/>
              <dgm:constr type="t" for="ch" forName="desTx"/>
            </dgm:constrLst>
          </dgm:if>
          <dgm:else name="Name11">
            <dgm:constrLst>
              <dgm:constr type="w" for="ch" forName="bgRect" refType="w"/>
              <dgm:constr type="h" for="ch" forName="bgRect" refType="h"/>
              <dgm:constr type="l" for="ch" forName="bgRect"/>
              <dgm:constr type="t" for="ch" forName="bgRect"/>
              <dgm:constr type="h" for="ch" forName="iconRect" refType="h" fact="0.55"/>
              <dgm:constr type="w" for="ch" forName="iconRect" refType="h" refFor="ch" refForName="iconRect"/>
              <dgm:constr type="l" for="ch" forName="iconRect" refType="h" refFor="ch" refForName="iconRect" fact="0.55"/>
              <dgm:constr type="ctrY" for="ch" forName="iconRect" refType="ctrY" refFor="ch" refForName="bgRect"/>
              <dgm:constr type="w" for="ch" forName="spaceRect" refType="l" refFor="ch" refForName="iconRect"/>
              <dgm:constr type="h" for="ch" forName="spaceRect" refType="h"/>
              <dgm:constr type="l" for="ch" forName="spaceRect" refType="r" refFor="ch" refForName="iconRect"/>
              <dgm:constr type="t" for="ch" forName="spaceRect"/>
              <dgm:constr type="h" for="ch" forName="parTx" refType="h"/>
              <dgm:constr type="l" for="ch" forName="parTx" refType="r" refFor="ch" refForName="spaceRect"/>
              <dgm:constr type="t" for="ch" forName="parTx"/>
            </dgm:constrLst>
          </dgm:else>
        </dgm:choose>
        <dgm:ruleLst>
          <dgm:rule type="h" val="INF" fact="NaN" max="NaN"/>
        </dgm:ruleLst>
        <dgm:layoutNode name="bgRect" styleLbl="bgShp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parTx" styleLbl="revTx">
          <dgm:varLst>
            <dgm:chMax val="0"/>
            <dgm:chPref val="0"/>
          </dgm:varLst>
          <dgm:alg type="tx">
            <dgm:param type="txAnchorVert" val="mid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h" fact="0.3"/>
            <dgm:constr type="rMarg" refType="h" fact="0.3"/>
            <dgm:constr type="tMarg" refType="h" fact="0.3"/>
            <dgm:constr type="bMarg" refType="h" fact="0.3"/>
          </dgm:constrLst>
          <dgm:ruleLst>
            <dgm:rule type="primFontSz" val="14" fact="NaN" max="NaN"/>
            <dgm:rule type="h" val="INF" fact="NaN" max="NaN"/>
          </dgm:ruleLst>
        </dgm:layoutNode>
        <dgm:choose name="Name12">
          <dgm:if name="Name13" axis="ch" ptType="node" func="cnt" op="gte" val="1">
            <dgm:layoutNode name="desTx" styleLbl="revTx">
              <dgm:varLst/>
              <dgm:alg type="tx">
                <dgm:param type="txAnchorVertCh" val="mid"/>
                <dgm:param type="parTxLTRAlign" val="l"/>
                <dgm:param type="shpTxLTRAlignCh" val="l"/>
                <dgm:param type="parTxRTLAlign" val="r"/>
                <dgm:param type="shpTxRTLAlignCh" val="r"/>
                <dgm:param type="stBulletLvl" val="0"/>
              </dgm:alg>
              <dgm:shape xmlns:r="http://schemas.openxmlformats.org/officeDocument/2006/relationships" type="rect" r:blip="">
                <dgm:adjLst/>
              </dgm:shape>
              <dgm:presOf axis="des" ptType="node"/>
              <dgm:constrLst>
                <dgm:constr type="primFontSz" val="18"/>
                <dgm:constr type="secFontSz" refType="primFontSz"/>
                <dgm:constr type="lMarg" refType="h" fact="0.3"/>
                <dgm:constr type="rMarg" refType="h" fact="0.3"/>
                <dgm:constr type="tMarg" refType="h" fact="0.3"/>
                <dgm:constr type="bMarg" refType="h" fact="0.3"/>
              </dgm:constrLst>
              <dgm:ruleLst>
                <dgm:rule type="primFontSz" val="11" fact="NaN" max="NaN"/>
              </dgm:ruleLst>
            </dgm:layoutNode>
          </dgm:if>
          <dgm:else name="Name14"/>
        </dgm:choose>
      </dgm:layoutNode>
      <dgm:forEach name="Name15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  <a:lvl2pPr>
          <a:lnSpc>
            <a:spcPct val="100000"/>
          </a:lnSpc>
        </a:lvl2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#1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C973B9F-E1D7-29EB-1CA2-BCEB46F7D2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AF4DB1D-14B4-5751-84AF-AA5E447BAD7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6F21C1-EA0A-4974-8F01-FB56E715CA8A}" type="datetimeFigureOut">
              <a:rPr lang="en-US" smtClean="0"/>
              <a:t>9/29/2026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E66D54-FDB4-69DF-5608-8B25EFD674A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658D49E-4107-2EFC-1D51-E43721097F3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55736CF-9B8D-4831-8B5B-C23894AA80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88802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6CD27F-57ED-4050-A749-338366197E0D}" type="datetimeFigureOut">
              <a:rPr lang="sv-SE" smtClean="0"/>
              <a:t>2026-09-29</a:t>
            </a:fld>
            <a:endParaRPr lang="sv-SE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9CD586-C145-4C08-8ECD-C931AA62810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99841604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9CD586-C145-4C08-8ECD-C931AA628107}" type="slidenum">
              <a:rPr lang="sv-SE" smtClean="0"/>
              <a:t>9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187601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4.sv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1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>
            <a:extLst>
              <a:ext uri="{FF2B5EF4-FFF2-40B4-BE49-F238E27FC236}">
                <a16:creationId xmlns:a16="http://schemas.microsoft.com/office/drawing/2014/main" id="{86A97C6C-4637-B4CA-88DB-8A5A47862A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6350" y="0"/>
            <a:ext cx="2682000" cy="231236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743" y="1716428"/>
            <a:ext cx="9666515" cy="2945598"/>
          </a:xfrm>
          <a:prstGeom prst="rect">
            <a:avLst/>
          </a:prstGeom>
        </p:spPr>
        <p:txBody>
          <a:bodyPr anchor="b" anchorCtr="0"/>
          <a:lstStyle>
            <a:lvl1pPr algn="ctr">
              <a:lnSpc>
                <a:spcPct val="80000"/>
              </a:lnSpc>
              <a:defRPr sz="9600" spc="-400" baseline="0">
                <a:solidFill>
                  <a:schemeClr val="bg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5706" y="4683986"/>
            <a:ext cx="6060588" cy="711625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 cap="all" spc="100" baseline="0">
                <a:solidFill>
                  <a:schemeClr val="accent4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459" y="6858000"/>
            <a:ext cx="936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B672B2D3-FE98-4086-8972-FEEC4986A836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3" y="6858000"/>
            <a:ext cx="360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24" name="Graphic 2">
            <a:extLst>
              <a:ext uri="{FF2B5EF4-FFF2-40B4-BE49-F238E27FC236}">
                <a16:creationId xmlns:a16="http://schemas.microsoft.com/office/drawing/2014/main" id="{54B1D7E3-7A74-8DF9-FCEE-CA436BDB5E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234" y="407734"/>
            <a:ext cx="954000" cy="58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692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>
            <a:extLst>
              <a:ext uri="{FF2B5EF4-FFF2-40B4-BE49-F238E27FC236}">
                <a16:creationId xmlns:a16="http://schemas.microsoft.com/office/drawing/2014/main" id="{86A97C6C-4637-B4CA-88DB-8A5A47862A3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-12700" y="0"/>
            <a:ext cx="2682000" cy="2312369"/>
          </a:xfrm>
          <a:prstGeom prst="rect">
            <a:avLst/>
          </a:prstGeom>
        </p:spPr>
      </p:pic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743" y="1716428"/>
            <a:ext cx="9666515" cy="2945598"/>
          </a:xfrm>
          <a:prstGeom prst="rect">
            <a:avLst/>
          </a:prstGeom>
        </p:spPr>
        <p:txBody>
          <a:bodyPr anchor="b" anchorCtr="0"/>
          <a:lstStyle>
            <a:lvl1pPr algn="ctr">
              <a:lnSpc>
                <a:spcPct val="80000"/>
              </a:lnSpc>
              <a:defRPr sz="9600" spc="-400" baseline="0">
                <a:solidFill>
                  <a:schemeClr val="accent1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B04F11C-8931-4F2C-862F-B58C9926FB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5706" y="4683986"/>
            <a:ext cx="6060588" cy="711625"/>
          </a:xfrm>
          <a:prstGeom prst="rect">
            <a:avLst/>
          </a:prstGeom>
        </p:spPr>
        <p:txBody>
          <a:bodyPr/>
          <a:lstStyle>
            <a:lvl1pPr marL="0" indent="0" algn="ctr">
              <a:spcBef>
                <a:spcPts val="0"/>
              </a:spcBef>
              <a:buNone/>
              <a:defRPr sz="1800" cap="all" spc="100" baseline="0">
                <a:solidFill>
                  <a:schemeClr val="accent2"/>
                </a:solidFill>
                <a:latin typeface="Open Sans Medium" pitchFamily="2" charset="0"/>
                <a:ea typeface="Open Sans Medium" pitchFamily="2" charset="0"/>
                <a:cs typeface="Open Sans Medium" pitchFamily="2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459" y="6858000"/>
            <a:ext cx="936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41F74762-DE18-47E7-AFC5-5DDDAEF7274B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3" y="6858000"/>
            <a:ext cx="360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pic>
        <p:nvPicPr>
          <p:cNvPr id="24" name="Graphic 2">
            <a:extLst>
              <a:ext uri="{FF2B5EF4-FFF2-40B4-BE49-F238E27FC236}">
                <a16:creationId xmlns:a16="http://schemas.microsoft.com/office/drawing/2014/main" id="{54B1D7E3-7A74-8DF9-FCEE-CA436BDB5E7A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0234" y="407734"/>
            <a:ext cx="954000" cy="589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5751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sida med bild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3BD42E6A-77CC-8B8A-D850-5513C37E570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white">
          <a:xfrm>
            <a:off x="0" y="0"/>
            <a:ext cx="12192000" cy="6858000"/>
          </a:xfrm>
          <a:solidFill>
            <a:schemeClr val="accent4"/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964F6B1-10EC-43D7-8A6F-B43A304B590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459" y="6858000"/>
            <a:ext cx="936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8D5BDB33-F73E-476A-B2BA-83FC3AA0652B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37ACD31-1B3B-4C51-AAAF-B74C576BAD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81FD2A41-9C0C-486B-814D-D78D722ED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3" y="6858000"/>
            <a:ext cx="360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E086683-F536-42AB-ABBC-F4803DFE8DBC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4C0C3F53-940A-4B12-1E9B-C1DB7F071C6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6350" y="0"/>
            <a:ext cx="4190400" cy="2311200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>
                <a:noFill/>
              </a:defRPr>
            </a:lvl1pPr>
            <a:lvl2pPr marL="180363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39138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sv-SE"/>
              <a:t> 11,64</a:t>
            </a:r>
          </a:p>
          <a:p>
            <a:pPr lvl="0"/>
            <a:endParaRPr lang="sv-SE"/>
          </a:p>
        </p:txBody>
      </p:sp>
      <p:sp>
        <p:nvSpPr>
          <p:cNvPr id="7" name="Text Placeholder 20">
            <a:extLst>
              <a:ext uri="{FF2B5EF4-FFF2-40B4-BE49-F238E27FC236}">
                <a16:creationId xmlns:a16="http://schemas.microsoft.com/office/drawing/2014/main" id="{2442F081-F094-F929-A24B-31D874BA0E03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3652505" y="1128235"/>
            <a:ext cx="5184000" cy="4468955"/>
          </a:xfr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>
                <a:noFill/>
              </a:defRPr>
            </a:lvl1pPr>
            <a:lvl2pPr marL="180363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39138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sv-SE"/>
              <a:t> 11,64</a:t>
            </a:r>
          </a:p>
          <a:p>
            <a:pPr lvl="0"/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258EC79-F416-4E3D-A67E-4A13E80045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2743" y="2183153"/>
            <a:ext cx="9666515" cy="2945598"/>
          </a:xfrm>
          <a:prstGeom prst="rect">
            <a:avLst/>
          </a:prstGeom>
        </p:spPr>
        <p:txBody>
          <a:bodyPr anchor="ctr" anchorCtr="0"/>
          <a:lstStyle>
            <a:lvl1pPr algn="ctr">
              <a:lnSpc>
                <a:spcPct val="80000"/>
              </a:lnSpc>
              <a:defRPr sz="8500" spc="-250" baseline="0">
                <a:solidFill>
                  <a:schemeClr val="accent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9" name="Rektangel 8">
            <a:extLst>
              <a:ext uri="{FF2B5EF4-FFF2-40B4-BE49-F238E27FC236}">
                <a16:creationId xmlns:a16="http://schemas.microsoft.com/office/drawing/2014/main" id="{A64FA139-C0E1-83D9-0DF8-F41320031746}"/>
              </a:ext>
            </a:extLst>
          </p:cNvPr>
          <p:cNvSpPr/>
          <p:nvPr userDrawn="1"/>
        </p:nvSpPr>
        <p:spPr>
          <a:xfrm>
            <a:off x="0" y="-626656"/>
            <a:ext cx="12192000" cy="4826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rIns="108000" rtlCol="0" anchor="ctr"/>
          <a:lstStyle/>
          <a:p>
            <a:pPr algn="l">
              <a:lnSpc>
                <a:spcPct val="120000"/>
              </a:lnSpc>
            </a:pPr>
            <a:r>
              <a:rPr lang="sv-SE" sz="1400">
                <a:solidFill>
                  <a:schemeClr val="tx1"/>
                </a:solidFill>
                <a:latin typeface="+mj-lt"/>
              </a:rPr>
              <a:t>För att infoga en bild: Gå till Infoga &gt; Bilder eller öppna mappen som innehåller bilden och dra in den i bildplatshållaren.</a:t>
            </a:r>
            <a:endParaRPr lang="sv-SE" sz="1400" err="1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0598750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9" y="2540000"/>
            <a:ext cx="10512426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243C1-6DE5-B914-4666-FF9807051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BC0E85-E99F-4C1C-BFE7-E73D9DAA2B13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C4FE5-D304-37E7-3182-40CD9D5B6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A2120-0087-ED34-7E47-BB431D061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E076D8C2-9350-A492-4A64-E5476A257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898855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B30BA-BF81-C253-6D7D-9D1FED8ED3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9789" y="2540000"/>
            <a:ext cx="5040311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E8F9F-A6D9-B2A0-DBD6-944329664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6664" y="2540000"/>
            <a:ext cx="5040311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EC8B4-B8F9-1540-EC55-E5CADA01A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A4E26C-6631-45EC-A4D2-3199478A79D9}" type="datetime1">
              <a:rPr lang="sv-SE" smtClean="0"/>
              <a:t>2026-09-29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2F358-29ED-17D3-33F7-E79F86F09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4B9ED-BD86-D10B-4668-CDCFC72D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B113E797-63D5-F40F-72BA-35E5F831C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34289638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, text och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EB23FBFC-3660-F180-E65A-A871E5C1A8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6096000" cy="6858000"/>
          </a:xfrm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6939CE3-5242-1530-42C5-E0E2FDCFE3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788" y="3346450"/>
            <a:ext cx="5040313" cy="31067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F67CAC0-C476-EE3F-AAE0-862F6276B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428" cy="184266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17" name="Platshållare för datum 16">
            <a:extLst>
              <a:ext uri="{FF2B5EF4-FFF2-40B4-BE49-F238E27FC236}">
                <a16:creationId xmlns:a16="http://schemas.microsoft.com/office/drawing/2014/main" id="{8592964F-D13F-18FC-B81E-2797B5FD289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A13E758B-DA88-4EAA-848C-F906EA6F8066}" type="datetime1">
              <a:rPr lang="sv-SE" smtClean="0"/>
              <a:t>2026-09-29</a:t>
            </a:fld>
            <a:endParaRPr lang="sv-SE"/>
          </a:p>
        </p:txBody>
      </p:sp>
      <p:sp>
        <p:nvSpPr>
          <p:cNvPr id="18" name="Platshållare för sidfot 17">
            <a:extLst>
              <a:ext uri="{FF2B5EF4-FFF2-40B4-BE49-F238E27FC236}">
                <a16:creationId xmlns:a16="http://schemas.microsoft.com/office/drawing/2014/main" id="{944B4349-A679-165D-24B0-8C792BD5F70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9" name="Platshållare för bildnummer 18">
            <a:extLst>
              <a:ext uri="{FF2B5EF4-FFF2-40B4-BE49-F238E27FC236}">
                <a16:creationId xmlns:a16="http://schemas.microsoft.com/office/drawing/2014/main" id="{13ADD77A-4AC7-283B-59FC-EFF9C3D36F8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AE086683-F536-42AB-ABBC-F4803DFE8DBC}" type="slidenum">
              <a:rPr lang="sv-SE" smtClean="0"/>
              <a:pPr algn="r"/>
              <a:t>‹#›</a:t>
            </a:fld>
            <a:endParaRPr lang="sv-SE" sz="1200" kern="1200" spc="2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35781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innehåll, grö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70080C-2365-A4AD-E5A8-5C90B15EC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9789" y="2540000"/>
            <a:ext cx="10512426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243C1-6DE5-B914-4666-FF9807051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1E1B29-117B-4A99-A2F6-AAC77BA1729D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C4FE5-D304-37E7-3182-40CD9D5B6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A2120-0087-ED34-7E47-BB431D061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9" name="Rubrik 8">
            <a:extLst>
              <a:ext uri="{FF2B5EF4-FFF2-40B4-BE49-F238E27FC236}">
                <a16:creationId xmlns:a16="http://schemas.microsoft.com/office/drawing/2014/main" id="{E076D8C2-9350-A492-4A64-E5476A257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5012438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vå delar, grö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7B30BA-BF81-C253-6D7D-9D1FED8ED3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9789" y="2540000"/>
            <a:ext cx="5040311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FEE8F9F-A6D9-B2A0-DBD6-944329664E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16664" y="2540000"/>
            <a:ext cx="5040311" cy="39131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EC8B4-B8F9-1540-EC55-E5CADA01A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AF30D-37A6-4E45-ABDD-A0233982C357}" type="datetime1">
              <a:rPr lang="sv-SE" smtClean="0"/>
              <a:t>2026-09-29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2F358-29ED-17D3-33F7-E79F86F09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4B9ED-BD86-D10B-4668-CDCFC72D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B113E797-63D5-F40F-72BA-35E5F831C7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421499944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och bild i cirkel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EC8B4-B8F9-1540-EC55-E5CADA01A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4885B5-CE71-49C6-BEB2-FFB1A13EB595}" type="datetime1">
              <a:rPr lang="sv-SE" smtClean="0"/>
              <a:t>2026-09-29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2F358-29ED-17D3-33F7-E79F86F09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4B9ED-BD86-D10B-4668-CDCFC72D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B113E797-63D5-F40F-72BA-35E5F831C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429" cy="184265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3799BAC2-CACF-A145-B0A1-2B703091137E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148387" y="1806671"/>
            <a:ext cx="3384000" cy="3383989"/>
          </a:xfrm>
          <a:prstGeom prst="ellipse">
            <a:avLst/>
          </a:prstGeom>
          <a:solidFill>
            <a:srgbClr val="F2F2F2"/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B3CB7D1F-52B1-9301-A759-6B6C0FFC45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789" y="3346450"/>
            <a:ext cx="5040313" cy="31067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71397002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ubrik och utfallande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085D00C-0FA6-5085-048E-0D488C5FB955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 bwMode="white">
          <a:xfrm>
            <a:off x="0" y="0"/>
            <a:ext cx="12192000" cy="6858000"/>
          </a:xfrm>
          <a:solidFill>
            <a:schemeClr val="accent4"/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5" name="Text Placeholder 20">
            <a:extLst>
              <a:ext uri="{FF2B5EF4-FFF2-40B4-BE49-F238E27FC236}">
                <a16:creationId xmlns:a16="http://schemas.microsoft.com/office/drawing/2014/main" id="{7E57DA88-869C-FD90-9850-06A0F31D641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-6350" y="0"/>
            <a:ext cx="2682000" cy="2312369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FontTx/>
              <a:buNone/>
              <a:defRPr sz="100">
                <a:noFill/>
              </a:defRPr>
            </a:lvl1pPr>
            <a:lvl2pPr marL="180363" indent="0">
              <a:buFontTx/>
              <a:buNone/>
              <a:defRPr/>
            </a:lvl2pPr>
            <a:lvl3pPr marL="360000" indent="0">
              <a:buFontTx/>
              <a:buNone/>
              <a:defRPr/>
            </a:lvl3pPr>
            <a:lvl4pPr marL="539138" indent="0">
              <a:buFontTx/>
              <a:buNone/>
              <a:defRPr/>
            </a:lvl4pPr>
            <a:lvl5pPr marL="720000" indent="0">
              <a:buFontTx/>
              <a:buNone/>
              <a:defRPr/>
            </a:lvl5pPr>
          </a:lstStyle>
          <a:p>
            <a:pPr lvl="0"/>
            <a:r>
              <a:rPr lang="sv-SE"/>
              <a:t> 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6DB6E7-B808-42CD-719E-5777325430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29459" y="6858000"/>
            <a:ext cx="936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AAFAFF2F-9CA6-44DC-8BB2-A445AE895FEC}" type="datetime1">
              <a:rPr lang="sv-SE" smtClean="0"/>
              <a:t>2026-09-29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512B8B-1C0C-5034-B1E0-E84AD69FA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858000"/>
            <a:ext cx="41148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FE0AFC-9BE7-7BE2-1C11-7AEF7C30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42913" y="6858000"/>
            <a:ext cx="360000" cy="0"/>
          </a:xfrm>
        </p:spPr>
        <p:txBody>
          <a:bodyPr/>
          <a:lstStyle>
            <a:lvl1pPr>
              <a:defRPr sz="100">
                <a:solidFill>
                  <a:schemeClr val="tx1">
                    <a:lumMod val="65000"/>
                    <a:lumOff val="35000"/>
                    <a:alpha val="0"/>
                  </a:schemeClr>
                </a:solidFill>
              </a:defRPr>
            </a:lvl1pPr>
          </a:lstStyle>
          <a:p>
            <a:fld id="{E6619F8C-5C5F-45C4-867D-26540600E532}" type="slidenum">
              <a:rPr lang="sv-SE" smtClean="0"/>
              <a:pPr/>
              <a:t>‹#›</a:t>
            </a:fld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C80F62FA-CC39-7123-F55D-8D1CB02A1E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634" cy="1842659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2530122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ubrik och stor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13">
            <a:extLst>
              <a:ext uri="{FF2B5EF4-FFF2-40B4-BE49-F238E27FC236}">
                <a16:creationId xmlns:a16="http://schemas.microsoft.com/office/drawing/2014/main" id="{B2541BF7-5EBF-BF1A-EACB-ECB1D5199D04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39789" y="2540000"/>
            <a:ext cx="10512427" cy="3913188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6243C1-6DE5-B914-4666-FF98070517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42F7AA-6C26-4F2F-9F99-B8ED4A1C2AC2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0C4FE5-D304-37E7-3182-40CD9D5B67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5EA2120-0087-ED34-7E47-BB431D061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614CDBB7-0445-E0EA-B5FF-D6D594D54C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</p:spTree>
    <p:extLst>
      <p:ext uri="{BB962C8B-B14F-4D97-AF65-F5344CB8AC3E}">
        <p14:creationId xmlns:p14="http://schemas.microsoft.com/office/powerpoint/2010/main" val="1484502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rso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ext Placeholder 13">
            <a:extLst>
              <a:ext uri="{FF2B5EF4-FFF2-40B4-BE49-F238E27FC236}">
                <a16:creationId xmlns:a16="http://schemas.microsoft.com/office/drawing/2014/main" id="{19926CE4-8269-BE80-85D4-25AF2FF032F5}"/>
              </a:ext>
            </a:extLst>
          </p:cNvPr>
          <p:cNvSpPr>
            <a:spLocks noGrp="1"/>
          </p:cNvSpPr>
          <p:nvPr>
            <p:ph type="body" sz="quarter" idx="37"/>
          </p:nvPr>
        </p:nvSpPr>
        <p:spPr>
          <a:xfrm>
            <a:off x="10118790" y="5002486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6DB6E7-B808-42CD-719E-5777325430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7E26EB-83E8-4032-87E4-8507F2A9A463}" type="datetime1">
              <a:rPr lang="sv-SE" smtClean="0"/>
              <a:t>2026-09-29</a:t>
            </a:fld>
            <a:endParaRPr lang="sv-S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C512B8B-1C0C-5034-B1E0-E84AD69FAD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6FE0AFC-9BE7-7BE2-1C11-7AEF7C30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5822CF40-4864-4415-DD1E-EFD028AAB6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209675"/>
            <a:ext cx="11016732" cy="742155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10" name="Picture Placeholder 13">
            <a:extLst>
              <a:ext uri="{FF2B5EF4-FFF2-40B4-BE49-F238E27FC236}">
                <a16:creationId xmlns:a16="http://schemas.microsoft.com/office/drawing/2014/main" id="{78E7B1FB-DA0A-BB63-FBB8-83CECCA5E06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854594" y="2272865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09DFCD18-F674-AFC3-81C1-EAA52815E84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54594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15" name="Text Placeholder 13">
            <a:extLst>
              <a:ext uri="{FF2B5EF4-FFF2-40B4-BE49-F238E27FC236}">
                <a16:creationId xmlns:a16="http://schemas.microsoft.com/office/drawing/2014/main" id="{42C5D381-1CD9-B95C-F51B-B9D47C1FC34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854594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  <p:sp>
        <p:nvSpPr>
          <p:cNvPr id="16" name="Text Placeholder 13">
            <a:extLst>
              <a:ext uri="{FF2B5EF4-FFF2-40B4-BE49-F238E27FC236}">
                <a16:creationId xmlns:a16="http://schemas.microsoft.com/office/drawing/2014/main" id="{EF93C47B-ED27-33BB-3B31-2302DCEB6D5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54594" y="5002485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0" name="Picture Placeholder 13">
            <a:extLst>
              <a:ext uri="{FF2B5EF4-FFF2-40B4-BE49-F238E27FC236}">
                <a16:creationId xmlns:a16="http://schemas.microsoft.com/office/drawing/2014/main" id="{2D61758E-5B68-9A0F-0C6A-6AF2EC5DEE0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2707433" y="2272866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1" name="Text Placeholder 13">
            <a:extLst>
              <a:ext uri="{FF2B5EF4-FFF2-40B4-BE49-F238E27FC236}">
                <a16:creationId xmlns:a16="http://schemas.microsoft.com/office/drawing/2014/main" id="{38E791B1-E9C3-8AC7-530E-5DD42ABDE5C7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2707433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22" name="Text Placeholder 13">
            <a:extLst>
              <a:ext uri="{FF2B5EF4-FFF2-40B4-BE49-F238E27FC236}">
                <a16:creationId xmlns:a16="http://schemas.microsoft.com/office/drawing/2014/main" id="{C4596403-C66E-437A-013F-F87A54F0CF0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07433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  <p:sp>
        <p:nvSpPr>
          <p:cNvPr id="23" name="Text Placeholder 13">
            <a:extLst>
              <a:ext uri="{FF2B5EF4-FFF2-40B4-BE49-F238E27FC236}">
                <a16:creationId xmlns:a16="http://schemas.microsoft.com/office/drawing/2014/main" id="{34D1A0D3-79CA-A2E0-AD86-EA66FAC8A69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2707433" y="5002486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4" name="Picture Placeholder 13">
            <a:extLst>
              <a:ext uri="{FF2B5EF4-FFF2-40B4-BE49-F238E27FC236}">
                <a16:creationId xmlns:a16="http://schemas.microsoft.com/office/drawing/2014/main" id="{21FCCFE9-71AC-36B2-8FF4-2CB62D868CE7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4560272" y="2272866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5" name="Text Placeholder 13">
            <a:extLst>
              <a:ext uri="{FF2B5EF4-FFF2-40B4-BE49-F238E27FC236}">
                <a16:creationId xmlns:a16="http://schemas.microsoft.com/office/drawing/2014/main" id="{A7A1CA61-752C-873A-95A0-D3F5EAFFC7D7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60272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26" name="Text Placeholder 13">
            <a:extLst>
              <a:ext uri="{FF2B5EF4-FFF2-40B4-BE49-F238E27FC236}">
                <a16:creationId xmlns:a16="http://schemas.microsoft.com/office/drawing/2014/main" id="{6DBE6FEC-95ED-5C71-1646-16A49BA418D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4560272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  <p:sp>
        <p:nvSpPr>
          <p:cNvPr id="27" name="Text Placeholder 13">
            <a:extLst>
              <a:ext uri="{FF2B5EF4-FFF2-40B4-BE49-F238E27FC236}">
                <a16:creationId xmlns:a16="http://schemas.microsoft.com/office/drawing/2014/main" id="{FB0C7975-815A-31B4-6C06-1B68D28CC86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560272" y="5002486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28" name="Picture Placeholder 13">
            <a:extLst>
              <a:ext uri="{FF2B5EF4-FFF2-40B4-BE49-F238E27FC236}">
                <a16:creationId xmlns:a16="http://schemas.microsoft.com/office/drawing/2014/main" id="{736D920B-352A-50D4-0A96-2CB22822863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413111" y="2272866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29" name="Text Placeholder 13">
            <a:extLst>
              <a:ext uri="{FF2B5EF4-FFF2-40B4-BE49-F238E27FC236}">
                <a16:creationId xmlns:a16="http://schemas.microsoft.com/office/drawing/2014/main" id="{F3E1AC05-7F41-83EB-1CBA-F8D1944EA771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413111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30" name="Text Placeholder 13">
            <a:extLst>
              <a:ext uri="{FF2B5EF4-FFF2-40B4-BE49-F238E27FC236}">
                <a16:creationId xmlns:a16="http://schemas.microsoft.com/office/drawing/2014/main" id="{709EF8BB-C83D-B41B-2D77-7011544DB0E6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413111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  <p:sp>
        <p:nvSpPr>
          <p:cNvPr id="31" name="Text Placeholder 13">
            <a:extLst>
              <a:ext uri="{FF2B5EF4-FFF2-40B4-BE49-F238E27FC236}">
                <a16:creationId xmlns:a16="http://schemas.microsoft.com/office/drawing/2014/main" id="{5C682C8F-776B-8F6D-2C05-311AE46BC3F7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6413111" y="5002486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2" name="Picture Placeholder 13">
            <a:extLst>
              <a:ext uri="{FF2B5EF4-FFF2-40B4-BE49-F238E27FC236}">
                <a16:creationId xmlns:a16="http://schemas.microsoft.com/office/drawing/2014/main" id="{E6529374-0AE2-A0B9-D66D-E892F4EEAD7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8265950" y="2272866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3" name="Text Placeholder 13">
            <a:extLst>
              <a:ext uri="{FF2B5EF4-FFF2-40B4-BE49-F238E27FC236}">
                <a16:creationId xmlns:a16="http://schemas.microsoft.com/office/drawing/2014/main" id="{36AE5A74-1395-CBD6-C16B-A6A8A970E1F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8265950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34" name="Text Placeholder 13">
            <a:extLst>
              <a:ext uri="{FF2B5EF4-FFF2-40B4-BE49-F238E27FC236}">
                <a16:creationId xmlns:a16="http://schemas.microsoft.com/office/drawing/2014/main" id="{0024C875-9684-B422-3081-972F25A7986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8265950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  <p:sp>
        <p:nvSpPr>
          <p:cNvPr id="35" name="Text Placeholder 13">
            <a:extLst>
              <a:ext uri="{FF2B5EF4-FFF2-40B4-BE49-F238E27FC236}">
                <a16:creationId xmlns:a16="http://schemas.microsoft.com/office/drawing/2014/main" id="{1A698D99-7C0F-6AA4-97B7-8438C4995CB4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65950" y="5002486"/>
            <a:ext cx="1672706" cy="1454671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36" name="Picture Placeholder 13">
            <a:extLst>
              <a:ext uri="{FF2B5EF4-FFF2-40B4-BE49-F238E27FC236}">
                <a16:creationId xmlns:a16="http://schemas.microsoft.com/office/drawing/2014/main" id="{CF27B774-6101-E497-CB37-D5421AED011B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10118790" y="2272866"/>
            <a:ext cx="1672706" cy="2105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37" name="Text Placeholder 13">
            <a:extLst>
              <a:ext uri="{FF2B5EF4-FFF2-40B4-BE49-F238E27FC236}">
                <a16:creationId xmlns:a16="http://schemas.microsoft.com/office/drawing/2014/main" id="{5FF06488-2916-C9BF-15B6-7E335C202D8E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10118790" y="4475957"/>
            <a:ext cx="1672706" cy="179388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>
                <a:latin typeface="+mj-lt"/>
              </a:defRPr>
            </a:lvl1pPr>
          </a:lstStyle>
          <a:p>
            <a:pPr lvl="0"/>
            <a:r>
              <a:rPr lang="sv-SE"/>
              <a:t>Namn</a:t>
            </a:r>
          </a:p>
        </p:txBody>
      </p:sp>
      <p:sp>
        <p:nvSpPr>
          <p:cNvPr id="38" name="Text Placeholder 13">
            <a:extLst>
              <a:ext uri="{FF2B5EF4-FFF2-40B4-BE49-F238E27FC236}">
                <a16:creationId xmlns:a16="http://schemas.microsoft.com/office/drawing/2014/main" id="{2CCB154D-309D-3E09-4F23-DBE5E483F26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10118790" y="4702448"/>
            <a:ext cx="1672706" cy="179388"/>
          </a:xfrm>
        </p:spPr>
        <p:txBody>
          <a:bodyPr/>
          <a:lstStyle>
            <a:lvl1pPr marL="0" indent="0">
              <a:spcBef>
                <a:spcPts val="0"/>
              </a:spcBef>
              <a:buFontTx/>
              <a:buNone/>
              <a:defRPr sz="1000">
                <a:latin typeface="+mn-lt"/>
              </a:defRPr>
            </a:lvl1pPr>
          </a:lstStyle>
          <a:p>
            <a:pPr lvl="0"/>
            <a:r>
              <a:rPr lang="sv-SE"/>
              <a:t>Titel</a:t>
            </a:r>
          </a:p>
        </p:txBody>
      </p:sp>
    </p:spTree>
    <p:extLst>
      <p:ext uri="{BB962C8B-B14F-4D97-AF65-F5344CB8AC3E}">
        <p14:creationId xmlns:p14="http://schemas.microsoft.com/office/powerpoint/2010/main" val="36915181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0335DF-84C4-2EA1-327C-85B1DCDDC7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4DA111-601D-5416-53DD-CF5177C6F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5BD731-E4CA-433A-99C6-FEB5238ABCED}" type="datetime1">
              <a:rPr lang="sv-SE" smtClean="0"/>
              <a:t>2026-09-29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BFD73-B3FC-8D98-4FE6-26C938E9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809EF9-E582-7A79-359E-34C003391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88FE-5450-4D13-83CD-A9004418B0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666176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893CC65-68EC-87E3-901D-F2AA70168C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D5495C-EB2F-4CF7-946F-9166271DDDBE}" type="datetime1">
              <a:rPr lang="sv-SE" smtClean="0"/>
              <a:t>2026-09-29</a:t>
            </a:fld>
            <a:endParaRPr lang="sv-S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11CD136-1186-18DF-03E1-7202B4E1AE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D2C2AE7-DB24-CD8D-F9F9-BBB399800A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88FE-5450-4D13-83CD-A9004418B02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94286096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itierat a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4DA111-601D-5416-53DD-CF5177C6FB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A89AE9-5C1C-4AC1-AEE3-68613A257DA6}" type="datetime1">
              <a:rPr lang="sv-SE" smtClean="0"/>
              <a:t>2026-09-29</a:t>
            </a:fld>
            <a:endParaRPr lang="sv-S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1BFD73-B3FC-8D98-4FE6-26C938E9A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D809EF9-E582-7A79-359E-34C003391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B988FE-5450-4D13-83CD-A9004418B02C}" type="slidenum">
              <a:rPr lang="sv-SE" smtClean="0"/>
              <a:t>‹#›</a:t>
            </a:fld>
            <a:endParaRPr lang="sv-S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3CDD224-95C4-0EE3-1E04-165D1AFCB073}"/>
              </a:ext>
            </a:extLst>
          </p:cNvPr>
          <p:cNvSpPr txBox="1"/>
          <p:nvPr userDrawn="1"/>
        </p:nvSpPr>
        <p:spPr>
          <a:xfrm>
            <a:off x="1296988" y="1513977"/>
            <a:ext cx="3937000" cy="51898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 defTabSz="914400" rtl="0" eaLnBrk="1" latinLnBrk="0" hangingPunct="1">
              <a:lnSpc>
                <a:spcPct val="85000"/>
              </a:lnSpc>
              <a:spcBef>
                <a:spcPct val="0"/>
              </a:spcBef>
              <a:buNone/>
            </a:pPr>
            <a:r>
              <a:rPr lang="sv-SE" sz="3800" kern="1200" spc="-150" baseline="0">
                <a:solidFill>
                  <a:schemeClr val="accent1"/>
                </a:solidFill>
                <a:latin typeface="+mj-lt"/>
                <a:ea typeface="+mj-ea"/>
                <a:cs typeface="+mj-cs"/>
              </a:rPr>
              <a:t>Initierat av</a:t>
            </a:r>
          </a:p>
        </p:txBody>
      </p:sp>
      <p:pic>
        <p:nvPicPr>
          <p:cNvPr id="11" name="Bildobjekt 4" descr="En bild som visar svart, mörker&#10;&#10;Automatiskt genererad beskrivning">
            <a:extLst>
              <a:ext uri="{FF2B5EF4-FFF2-40B4-BE49-F238E27FC236}">
                <a16:creationId xmlns:a16="http://schemas.microsoft.com/office/drawing/2014/main" id="{94F8311A-CA59-8CE6-DE56-B7F5E27E39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25719" y="2547136"/>
            <a:ext cx="1123699" cy="1440000"/>
          </a:xfrm>
          <a:prstGeom prst="rect">
            <a:avLst/>
          </a:prstGeom>
        </p:spPr>
      </p:pic>
      <p:pic>
        <p:nvPicPr>
          <p:cNvPr id="13" name="Bild 11">
            <a:extLst>
              <a:ext uri="{FF2B5EF4-FFF2-40B4-BE49-F238E27FC236}">
                <a16:creationId xmlns:a16="http://schemas.microsoft.com/office/drawing/2014/main" id="{5AE73CC1-47C4-D608-A7EC-A43FF3368D5F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319981" y="2842454"/>
            <a:ext cx="4680000" cy="849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037927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Sidor efter denna sida tillhör ej mall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ruta 4">
            <a:extLst>
              <a:ext uri="{FF2B5EF4-FFF2-40B4-BE49-F238E27FC236}">
                <a16:creationId xmlns:a16="http://schemas.microsoft.com/office/drawing/2014/main" id="{4405A5C8-297E-E3EB-142A-5DE16BD606D2}"/>
              </a:ext>
            </a:extLst>
          </p:cNvPr>
          <p:cNvSpPr txBox="1"/>
          <p:nvPr userDrawn="1"/>
        </p:nvSpPr>
        <p:spPr>
          <a:xfrm>
            <a:off x="1429179" y="2334470"/>
            <a:ext cx="9333642" cy="21890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sv-SE" sz="5000" b="1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Sidor efter denna sida tillhör ej mallen. Byt istället till en layout innan denna sida.</a:t>
            </a:r>
          </a:p>
        </p:txBody>
      </p:sp>
    </p:spTree>
    <p:extLst>
      <p:ext uri="{BB962C8B-B14F-4D97-AF65-F5344CB8AC3E}">
        <p14:creationId xmlns:p14="http://schemas.microsoft.com/office/powerpoint/2010/main" val="79489936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in circ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AEC8B4-B8F9-1540-EC55-E5CADA01A7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EB0AA-3CDF-4FB5-8785-7F1D2774BD1B}" type="datetime1">
              <a:rPr lang="en-US" smtClean="0"/>
              <a:t>9/29/2026</a:t>
            </a:fld>
            <a:endParaRPr lang="sv-S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892F358-29ED-17D3-33F7-E79F86F09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64B9ED-BD86-D10B-4668-CDCFC72DA4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‹#›</a:t>
            </a:fld>
            <a:endParaRPr lang="sv-SE"/>
          </a:p>
        </p:txBody>
      </p:sp>
      <p:sp>
        <p:nvSpPr>
          <p:cNvPr id="8" name="Rubrik 7">
            <a:extLst>
              <a:ext uri="{FF2B5EF4-FFF2-40B4-BE49-F238E27FC236}">
                <a16:creationId xmlns:a16="http://schemas.microsoft.com/office/drawing/2014/main" id="{B113E797-63D5-F40F-72BA-35E5F831C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429" cy="1842659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3799BAC2-CACF-A145-B0A1-2B703091137E}"/>
              </a:ext>
            </a:extLst>
          </p:cNvPr>
          <p:cNvSpPr>
            <a:spLocks noGrp="1" noChangeAspect="1"/>
          </p:cNvSpPr>
          <p:nvPr>
            <p:ph type="pic" sz="quarter" idx="14"/>
          </p:nvPr>
        </p:nvSpPr>
        <p:spPr>
          <a:xfrm>
            <a:off x="7148387" y="1806671"/>
            <a:ext cx="3384000" cy="3383989"/>
          </a:xfrm>
          <a:prstGeom prst="ellipse">
            <a:avLst/>
          </a:prstGeom>
          <a:solidFill>
            <a:srgbClr val="F2F2F2"/>
          </a:solidFill>
        </p:spPr>
        <p:txBody>
          <a:bodyPr lIns="108000" tIns="72000"/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B3CB7D1F-52B1-9301-A759-6B6C0FFC45C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789" y="3346450"/>
            <a:ext cx="5040313" cy="31067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</p:spTree>
    <p:extLst>
      <p:ext uri="{BB962C8B-B14F-4D97-AF65-F5344CB8AC3E}">
        <p14:creationId xmlns:p14="http://schemas.microsoft.com/office/powerpoint/2010/main" val="1633192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tshållare för bild 15">
            <a:extLst>
              <a:ext uri="{FF2B5EF4-FFF2-40B4-BE49-F238E27FC236}">
                <a16:creationId xmlns:a16="http://schemas.microsoft.com/office/drawing/2014/main" id="{EB23FBFC-3660-F180-E65A-A871E5C1A84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096000" y="1"/>
            <a:ext cx="6096000" cy="6858000"/>
          </a:xfrm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lIns="108000" tIns="72000">
            <a:noAutofit/>
          </a:bodyPr>
          <a:lstStyle>
            <a:lvl1pPr marL="0" indent="0">
              <a:buFontTx/>
              <a:buNone/>
              <a:defRPr sz="100">
                <a:noFill/>
              </a:defRPr>
            </a:lvl1pPr>
          </a:lstStyle>
          <a:p>
            <a:r>
              <a:rPr lang="sv-SE"/>
              <a:t>Klicka på ikonen för att lägga till en bild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6939CE3-5242-1530-42C5-E0E2FDCFE34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788" y="3346450"/>
            <a:ext cx="5040313" cy="31067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1F67CAC0-C476-EE3F-AAE0-862F6276B1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428" cy="1842660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17" name="Platshållare för datum 16">
            <a:extLst>
              <a:ext uri="{FF2B5EF4-FFF2-40B4-BE49-F238E27FC236}">
                <a16:creationId xmlns:a16="http://schemas.microsoft.com/office/drawing/2014/main" id="{8592964F-D13F-18FC-B81E-2797B5FD289A}"/>
              </a:ext>
            </a:extLst>
          </p:cNvPr>
          <p:cNvSpPr>
            <a:spLocks noGrp="1"/>
          </p:cNvSpPr>
          <p:nvPr>
            <p:ph type="dt" sz="half" idx="17"/>
          </p:nvPr>
        </p:nvSpPr>
        <p:spPr/>
        <p:txBody>
          <a:bodyPr/>
          <a:lstStyle/>
          <a:p>
            <a:fld id="{D8F52887-81AE-42BB-BC76-38877617C0FE}" type="datetime1">
              <a:rPr lang="en-US" smtClean="0"/>
              <a:t>9/29/2026</a:t>
            </a:fld>
            <a:endParaRPr lang="sv-SE"/>
          </a:p>
        </p:txBody>
      </p:sp>
      <p:sp>
        <p:nvSpPr>
          <p:cNvPr id="18" name="Platshållare för sidfot 17">
            <a:extLst>
              <a:ext uri="{FF2B5EF4-FFF2-40B4-BE49-F238E27FC236}">
                <a16:creationId xmlns:a16="http://schemas.microsoft.com/office/drawing/2014/main" id="{944B4349-A679-165D-24B0-8C792BD5F70A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19" name="Platshållare för bildnummer 18">
            <a:extLst>
              <a:ext uri="{FF2B5EF4-FFF2-40B4-BE49-F238E27FC236}">
                <a16:creationId xmlns:a16="http://schemas.microsoft.com/office/drawing/2014/main" id="{13ADD77A-4AC7-283B-59FC-EFF9C3D36F8E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AE086683-F536-42AB-ABBC-F4803DFE8DBC}" type="slidenum">
              <a:rPr lang="sv-SE" smtClean="0"/>
              <a:pPr algn="r"/>
              <a:t>‹#›</a:t>
            </a:fld>
            <a:endParaRPr lang="sv-SE" sz="1200" kern="1200" spc="2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915203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1.sv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907D54BB-8EC7-458A-A082-8AF4306364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30950" y="581638"/>
            <a:ext cx="128525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lang="sv-SE" sz="1200" kern="1200" spc="2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ABF9443-E5D0-4B19-9324-178253FFA004}" type="datetime1">
              <a:rPr lang="sv-SE" smtClean="0"/>
              <a:t>2026-09-29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5C0A3ABB-C906-40E9-AF35-0DB0B340322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330950" y="388146"/>
            <a:ext cx="411480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>
              <a:defRPr sz="1200" spc="20" baseline="0">
                <a:solidFill>
                  <a:schemeClr val="tx1"/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7249AA9-CC7D-40E0-9894-3652F2EE8C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066464" y="6457951"/>
            <a:ext cx="720000" cy="18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r">
              <a:defRPr lang="sv-SE" sz="1200" kern="1200" spc="20" baseline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r"/>
            <a:fld id="{AE086683-F536-42AB-ABBC-F4803DFE8DBC}" type="slidenum">
              <a:rPr lang="sv-SE" smtClean="0"/>
              <a:pPr algn="r"/>
              <a:t>‹#›</a:t>
            </a:fld>
            <a:endParaRPr lang="sv-SE" sz="1200" kern="1200" spc="2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7" name="Title Placeholder 6">
            <a:extLst>
              <a:ext uri="{FF2B5EF4-FFF2-40B4-BE49-F238E27FC236}">
                <a16:creationId xmlns:a16="http://schemas.microsoft.com/office/drawing/2014/main" id="{45401296-9B95-5420-8D6A-DD8DE74DB4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10566747" cy="97270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endParaRPr lang="sv-SE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5285BCBA-8390-1D80-4227-16236B39A8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2540000"/>
            <a:ext cx="10512427" cy="3913188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8B502988-4792-4DA4-DFEE-6F31DAD368CB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10234" y="398214"/>
            <a:ext cx="702000" cy="433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138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1" r:id="rId2"/>
    <p:sldLayoutId id="2147483713" r:id="rId3"/>
    <p:sldLayoutId id="2147483674" r:id="rId4"/>
    <p:sldLayoutId id="2147483675" r:id="rId5"/>
    <p:sldLayoutId id="2147483707" r:id="rId6"/>
    <p:sldLayoutId id="2147483716" r:id="rId7"/>
    <p:sldLayoutId id="2147483715" r:id="rId8"/>
    <p:sldLayoutId id="2147483714" r:id="rId9"/>
    <p:sldLayoutId id="2147483700" r:id="rId10"/>
    <p:sldLayoutId id="2147483708" r:id="rId11"/>
    <p:sldLayoutId id="2147483701" r:id="rId12"/>
    <p:sldLayoutId id="2147483692" r:id="rId13"/>
    <p:sldLayoutId id="2147483691" r:id="rId14"/>
    <p:sldLayoutId id="2147483710" r:id="rId15"/>
    <p:sldLayoutId id="2147483658" r:id="rId16"/>
    <p:sldLayoutId id="2147483717" r:id="rId17"/>
    <p:sldLayoutId id="2147483718" r:id="rId18"/>
  </p:sldLayoutIdLst>
  <p:hf hdr="0" ftr="0" dt="0"/>
  <p:txStyles>
    <p:titleStyle>
      <a:lvl1pPr algn="l" defTabSz="914400" rtl="0" eaLnBrk="1" latinLnBrk="0" hangingPunct="1">
        <a:lnSpc>
          <a:spcPct val="87000"/>
        </a:lnSpc>
        <a:spcBef>
          <a:spcPct val="0"/>
        </a:spcBef>
        <a:buNone/>
        <a:defRPr sz="6800" kern="1200" spc="-10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52000" indent="-252000" algn="l" defTabSz="914400" rtl="0" eaLnBrk="1" latinLnBrk="0" hangingPunct="1">
        <a:lnSpc>
          <a:spcPct val="120000"/>
        </a:lnSpc>
        <a:spcBef>
          <a:spcPts val="700"/>
        </a:spcBef>
        <a:spcAft>
          <a:spcPts val="0"/>
        </a:spcAft>
        <a:buSzPct val="70000"/>
        <a:buFont typeface="Wingdings 3" panose="05040102010807070707" pitchFamily="18" charset="2"/>
        <a:buChar char=""/>
        <a:defRPr sz="1500" kern="1200" spc="-20" baseline="0">
          <a:solidFill>
            <a:schemeClr val="tx1"/>
          </a:solidFill>
          <a:latin typeface="+mn-lt"/>
          <a:ea typeface="+mn-ea"/>
          <a:cs typeface="+mn-cs"/>
        </a:defRPr>
      </a:lvl1pPr>
      <a:lvl2pPr marL="504000" indent="-252000" algn="l" defTabSz="914400" rtl="0" eaLnBrk="1" latinLnBrk="0" hangingPunct="1">
        <a:lnSpc>
          <a:spcPct val="120000"/>
        </a:lnSpc>
        <a:spcBef>
          <a:spcPts val="700"/>
        </a:spcBef>
        <a:spcAft>
          <a:spcPts val="0"/>
        </a:spcAft>
        <a:buSzPct val="70000"/>
        <a:buFont typeface="Wingdings 3" panose="05040102010807070707" pitchFamily="18" charset="2"/>
        <a:buChar char=""/>
        <a:defRPr lang="sv-SE" sz="1500" kern="1200" spc="-20" baseline="0" dirty="0">
          <a:solidFill>
            <a:schemeClr val="tx1"/>
          </a:solidFill>
          <a:latin typeface="+mn-lt"/>
          <a:ea typeface="+mn-ea"/>
          <a:cs typeface="+mn-cs"/>
        </a:defRPr>
      </a:lvl2pPr>
      <a:lvl3pPr marL="756000" indent="-252000" algn="l" defTabSz="914400" rtl="0" eaLnBrk="1" latinLnBrk="0" hangingPunct="1">
        <a:lnSpc>
          <a:spcPct val="120000"/>
        </a:lnSpc>
        <a:spcBef>
          <a:spcPts val="700"/>
        </a:spcBef>
        <a:spcAft>
          <a:spcPts val="0"/>
        </a:spcAft>
        <a:buSzPct val="70000"/>
        <a:buFont typeface="Wingdings 3" panose="05040102010807070707" pitchFamily="18" charset="2"/>
        <a:buChar char=""/>
        <a:defRPr lang="sv-SE" sz="1500" kern="1200" spc="-20" baseline="0" dirty="0">
          <a:solidFill>
            <a:schemeClr val="tx1"/>
          </a:solidFill>
          <a:latin typeface="+mn-lt"/>
          <a:ea typeface="+mn-ea"/>
          <a:cs typeface="+mn-cs"/>
        </a:defRPr>
      </a:lvl3pPr>
      <a:lvl4pPr marL="1008000" indent="-252000" algn="l" defTabSz="914400" rtl="0" eaLnBrk="1" latinLnBrk="0" hangingPunct="1">
        <a:lnSpc>
          <a:spcPct val="120000"/>
        </a:lnSpc>
        <a:spcBef>
          <a:spcPts val="700"/>
        </a:spcBef>
        <a:spcAft>
          <a:spcPts val="0"/>
        </a:spcAft>
        <a:buSzPct val="70000"/>
        <a:buFont typeface="Wingdings 3" panose="05040102010807070707" pitchFamily="18" charset="2"/>
        <a:buChar char=""/>
        <a:defRPr lang="sv-SE" sz="1500" kern="1200" spc="-20" baseline="0" dirty="0">
          <a:solidFill>
            <a:schemeClr val="tx1"/>
          </a:solidFill>
          <a:latin typeface="+mn-lt"/>
          <a:ea typeface="+mn-ea"/>
          <a:cs typeface="+mn-cs"/>
        </a:defRPr>
      </a:lvl4pPr>
      <a:lvl5pPr marL="1260000" indent="-252000" algn="l" defTabSz="914400" rtl="0" eaLnBrk="1" latinLnBrk="0" hangingPunct="1">
        <a:lnSpc>
          <a:spcPct val="120000"/>
        </a:lnSpc>
        <a:spcBef>
          <a:spcPts val="700"/>
        </a:spcBef>
        <a:spcAft>
          <a:spcPts val="0"/>
        </a:spcAft>
        <a:buSzPct val="70000"/>
        <a:buFont typeface="Wingdings 3" panose="05040102010807070707" pitchFamily="18" charset="2"/>
        <a:buChar char=""/>
        <a:defRPr lang="sv-SE" sz="1500" kern="1200" spc="-20" baseline="0" dirty="0">
          <a:solidFill>
            <a:schemeClr val="tx1"/>
          </a:solidFill>
          <a:latin typeface="+mn-lt"/>
          <a:ea typeface="+mn-ea"/>
          <a:cs typeface="+mn-cs"/>
        </a:defRPr>
      </a:lvl5pPr>
      <a:lvl6pPr marL="1079500" indent="-18415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6pPr>
      <a:lvl7pPr marL="1255713" indent="-17621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7pPr>
      <a:lvl8pPr marL="1431925" indent="-176213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8pPr>
      <a:lvl9pPr marL="1616075" indent="-18415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3769" userDrawn="1">
          <p15:clr>
            <a:srgbClr val="A4A3A4"/>
          </p15:clr>
        </p15:guide>
        <p15:guide id="4" orient="horz" pos="255" userDrawn="1">
          <p15:clr>
            <a:srgbClr val="F26B43"/>
          </p15:clr>
        </p15:guide>
        <p15:guide id="5" pos="4588" userDrawn="1">
          <p15:clr>
            <a:srgbClr val="A4A3A4"/>
          </p15:clr>
        </p15:guide>
        <p15:guide id="6" pos="3704" userDrawn="1">
          <p15:clr>
            <a:srgbClr val="A4A3A4"/>
          </p15:clr>
        </p15:guide>
        <p15:guide id="7" pos="3976" userDrawn="1">
          <p15:clr>
            <a:srgbClr val="A4A3A4"/>
          </p15:clr>
        </p15:guide>
        <p15:guide id="8" orient="horz" pos="4065" userDrawn="1">
          <p15:clr>
            <a:srgbClr val="F26B43"/>
          </p15:clr>
        </p15:guide>
        <p15:guide id="9" pos="257" userDrawn="1">
          <p15:clr>
            <a:srgbClr val="F26B43"/>
          </p15:clr>
        </p15:guide>
        <p15:guide id="10" pos="7423" userDrawn="1">
          <p15:clr>
            <a:srgbClr val="F26B43"/>
          </p15:clr>
        </p15:guide>
        <p15:guide id="11" pos="529" userDrawn="1">
          <p15:clr>
            <a:srgbClr val="A4A3A4"/>
          </p15:clr>
        </p15:guide>
        <p15:guide id="12" orient="horz" pos="947" userDrawn="1">
          <p15:clr>
            <a:srgbClr val="A4A3A4"/>
          </p15:clr>
        </p15:guide>
        <p15:guide id="14" pos="3840" userDrawn="1">
          <p15:clr>
            <a:srgbClr val="F26B43"/>
          </p15:clr>
        </p15:guide>
        <p15:guide id="15" pos="7151" userDrawn="1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i.se/en" TargetMode="External"/><Relationship Id="rId2" Type="http://schemas.openxmlformats.org/officeDocument/2006/relationships/hyperlink" Target="https://www.teknikforetagen.se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ubrik 4">
            <a:extLst>
              <a:ext uri="{FF2B5EF4-FFF2-40B4-BE49-F238E27FC236}">
                <a16:creationId xmlns:a16="http://schemas.microsoft.com/office/drawing/2014/main" id="{6DDB7BC7-351D-10AB-1D98-C4C90405F49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739949" y="1374505"/>
            <a:ext cx="13671899" cy="2945598"/>
          </a:xfrm>
        </p:spPr>
        <p:txBody>
          <a:bodyPr/>
          <a:lstStyle/>
          <a:p>
            <a:r>
              <a:rPr lang="sv-SE" sz="8000" b="1" spc="-100">
                <a:solidFill>
                  <a:schemeClr val="bg1"/>
                </a:solidFill>
              </a:rPr>
              <a:t>NET ZERO INDUSTRY</a:t>
            </a:r>
          </a:p>
        </p:txBody>
      </p:sp>
      <p:sp>
        <p:nvSpPr>
          <p:cNvPr id="6" name="Underrubrik 5">
            <a:extLst>
              <a:ext uri="{FF2B5EF4-FFF2-40B4-BE49-F238E27FC236}">
                <a16:creationId xmlns:a16="http://schemas.microsoft.com/office/drawing/2014/main" id="{F233B038-8F4B-318E-D1CD-5A0DBC6628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3065706" y="4312756"/>
            <a:ext cx="6060588" cy="711625"/>
          </a:xfrm>
        </p:spPr>
        <p:txBody>
          <a:bodyPr/>
          <a:lstStyle/>
          <a:p>
            <a:r>
              <a:rPr lang="sv-SE" dirty="0">
                <a:latin typeface="Open Sans Medium"/>
              </a:rPr>
              <a:t>IMPACT INNOVATION Program</a:t>
            </a:r>
            <a:endParaRPr lang="sv-SE" noProof="0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70A9CF19-B4B5-DB4D-870D-4689F0763E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086683-F536-42AB-ABBC-F4803DFE8DBC}" type="slidenum">
              <a:rPr lang="sv-SE" noProof="0" smtClean="0"/>
              <a:pPr/>
              <a:t>1</a:t>
            </a:fld>
            <a:endParaRPr lang="sv-SE" noProof="0"/>
          </a:p>
        </p:txBody>
      </p:sp>
    </p:spTree>
    <p:extLst>
      <p:ext uri="{BB962C8B-B14F-4D97-AF65-F5344CB8AC3E}">
        <p14:creationId xmlns:p14="http://schemas.microsoft.com/office/powerpoint/2010/main" val="37647757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E3373EBB-31C8-C70A-5C98-E942D2F1F1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619F8C-5C5F-45C4-867D-26540600E532}" type="slidenum">
              <a:rPr lang="sv-SE" smtClean="0"/>
              <a:t>2</a:t>
            </a:fld>
            <a:endParaRPr lang="sv-SE"/>
          </a:p>
        </p:txBody>
      </p:sp>
      <p:sp>
        <p:nvSpPr>
          <p:cNvPr id="5" name="Rubrik 4">
            <a:extLst>
              <a:ext uri="{FF2B5EF4-FFF2-40B4-BE49-F238E27FC236}">
                <a16:creationId xmlns:a16="http://schemas.microsoft.com/office/drawing/2014/main" id="{AA53AEFC-F1E8-94C6-F4BE-52B1438CC4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1979" y="1264557"/>
            <a:ext cx="5310534" cy="5477638"/>
          </a:xfrm>
        </p:spPr>
        <p:txBody>
          <a:bodyPr/>
          <a:lstStyle/>
          <a:p>
            <a:pPr fontAlgn="t"/>
            <a:r>
              <a:rPr lang="sv-SE" sz="6000" dirty="0"/>
              <a:t>Net Zero Industry is </a:t>
            </a:r>
            <a:r>
              <a:rPr lang="sv-SE" sz="6000" dirty="0" err="1"/>
              <a:t>one</a:t>
            </a:r>
            <a:r>
              <a:rPr lang="sv-SE" sz="6000" dirty="0"/>
              <a:t> </a:t>
            </a:r>
            <a:r>
              <a:rPr lang="sv-SE" sz="6000" dirty="0" err="1"/>
              <a:t>of</a:t>
            </a:r>
            <a:r>
              <a:rPr lang="sv-SE" sz="6000" dirty="0"/>
              <a:t> the </a:t>
            </a:r>
            <a:r>
              <a:rPr lang="sv-SE" sz="6000" dirty="0" err="1"/>
              <a:t>five</a:t>
            </a:r>
            <a:r>
              <a:rPr lang="sv-SE" sz="6000" dirty="0"/>
              <a:t> </a:t>
            </a:r>
            <a:r>
              <a:rPr lang="sv-SE" sz="6000" dirty="0" err="1"/>
              <a:t>programmes</a:t>
            </a:r>
            <a:r>
              <a:rPr lang="sv-SE" sz="6000" dirty="0"/>
              <a:t> under Impact Innovation.</a:t>
            </a:r>
          </a:p>
          <a:p>
            <a:endParaRPr lang="sv-SE" sz="6000" dirty="0"/>
          </a:p>
        </p:txBody>
      </p:sp>
      <p:pic>
        <p:nvPicPr>
          <p:cNvPr id="12" name="Bildobjekt 11">
            <a:extLst>
              <a:ext uri="{FF2B5EF4-FFF2-40B4-BE49-F238E27FC236}">
                <a16:creationId xmlns:a16="http://schemas.microsoft.com/office/drawing/2014/main" id="{5E2CEE3B-4760-F3BE-BCCE-ECF975DE4F0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966" y="603552"/>
            <a:ext cx="3429479" cy="5477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39280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2B81A57A-8B8B-55AC-296D-603CA2F039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464" y="6457951"/>
            <a:ext cx="720000" cy="180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6619F8C-5C5F-45C4-867D-26540600E532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3</a:t>
            </a:fld>
            <a:endParaRPr lang="sv-SE"/>
          </a:p>
        </p:txBody>
      </p:sp>
      <p:graphicFrame>
        <p:nvGraphicFramePr>
          <p:cNvPr id="8" name="Platshållare för innehåll 2">
            <a:extLst>
              <a:ext uri="{FF2B5EF4-FFF2-40B4-BE49-F238E27FC236}">
                <a16:creationId xmlns:a16="http://schemas.microsoft.com/office/drawing/2014/main" id="{2305BD58-A2A6-2AEB-8D4F-B9D8EFD9B3CE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766637" y="1607312"/>
          <a:ext cx="10512426" cy="3913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37992644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57AF597D-9073-60AF-5C71-C2756A4A38E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31229" y="3125216"/>
            <a:ext cx="5481637" cy="197713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251460" indent="-251460">
              <a:buFont typeface="Wingdings 3"/>
              <a:buChar char=""/>
            </a:pPr>
            <a:r>
              <a:rPr lang="en-US" sz="1600" dirty="0">
                <a:solidFill>
                  <a:schemeClr val="accent1"/>
                </a:solidFill>
              </a:rPr>
              <a:t>Broad and complex challenges</a:t>
            </a:r>
          </a:p>
          <a:p>
            <a:pPr marL="251460" indent="-251460">
              <a:buFont typeface="Wingdings 3"/>
              <a:buChar char=""/>
            </a:pPr>
            <a:r>
              <a:rPr lang="en-US" sz="1600" dirty="0">
                <a:solidFill>
                  <a:schemeClr val="accent1"/>
                </a:solidFill>
              </a:rPr>
              <a:t>Long-term missions</a:t>
            </a:r>
          </a:p>
          <a:p>
            <a:pPr marL="251460" indent="-251460">
              <a:buFont typeface="Wingdings 3"/>
              <a:buChar char=""/>
            </a:pPr>
            <a:r>
              <a:rPr lang="en-US" sz="1600" dirty="0">
                <a:solidFill>
                  <a:schemeClr val="accent1"/>
                </a:solidFill>
              </a:rPr>
              <a:t>A systems perspective that goes beyond technical solutions</a:t>
            </a:r>
          </a:p>
          <a:p>
            <a:pPr marL="251460" indent="-251460">
              <a:buFont typeface="Wingdings 3"/>
              <a:buChar char=""/>
            </a:pPr>
            <a:r>
              <a:rPr lang="en-US" sz="1600" dirty="0">
                <a:solidFill>
                  <a:schemeClr val="accent1"/>
                </a:solidFill>
              </a:rPr>
              <a:t>Engagement of stakeholders across the entire ecosystem</a:t>
            </a:r>
            <a:endParaRPr lang="en-US" sz="1600" dirty="0">
              <a:solidFill>
                <a:schemeClr val="accent1"/>
              </a:solidFill>
              <a:ea typeface="Open Sans Light"/>
              <a:cs typeface="Open Sans Light"/>
            </a:endParaRPr>
          </a:p>
          <a:p>
            <a:pPr marL="0" indent="0">
              <a:buNone/>
            </a:pPr>
            <a:endParaRPr lang="en-US" kern="100" dirty="0">
              <a:ea typeface="Open Sans Light"/>
              <a:cs typeface="Open Sans Light"/>
            </a:endParaRPr>
          </a:p>
          <a:p>
            <a:pPr marL="0" indent="0">
              <a:buNone/>
            </a:pPr>
            <a:endParaRPr lang="en-US" b="1" kern="100" dirty="0">
              <a:ea typeface="Open Sans Light"/>
              <a:cs typeface="Open Sans Light"/>
            </a:endParaRPr>
          </a:p>
        </p:txBody>
      </p:sp>
      <p:sp>
        <p:nvSpPr>
          <p:cNvPr id="15" name="Slide Number Placeholder 3">
            <a:extLst>
              <a:ext uri="{FF2B5EF4-FFF2-40B4-BE49-F238E27FC236}">
                <a16:creationId xmlns:a16="http://schemas.microsoft.com/office/drawing/2014/main" id="{AF3C8434-4BDA-9070-03B9-2FB443EEC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464" y="6457951"/>
            <a:ext cx="720000" cy="180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6619F8C-5C5F-45C4-867D-26540600E532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4</a:t>
            </a:fld>
            <a:endParaRPr lang="sv-SE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736A8ABE-470E-0915-6F2E-A9597A1F55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10566747" cy="972709"/>
          </a:xfrm>
        </p:spPr>
        <p:txBody>
          <a:bodyPr anchor="t">
            <a:normAutofit/>
          </a:bodyPr>
          <a:lstStyle/>
          <a:p>
            <a:r>
              <a:rPr lang="en-GB" dirty="0"/>
              <a:t>Impact Innovation</a:t>
            </a:r>
          </a:p>
        </p:txBody>
      </p:sp>
    </p:spTree>
    <p:extLst>
      <p:ext uri="{BB962C8B-B14F-4D97-AF65-F5344CB8AC3E}">
        <p14:creationId xmlns:p14="http://schemas.microsoft.com/office/powerpoint/2010/main" val="11976156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">
            <a:extLst>
              <a:ext uri="{FF2B5EF4-FFF2-40B4-BE49-F238E27FC236}">
                <a16:creationId xmlns:a16="http://schemas.microsoft.com/office/drawing/2014/main" id="{6C7CBF92-04A7-EA2E-35B0-36B24D2A087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9789" y="2540000"/>
            <a:ext cx="5040311" cy="3913188"/>
          </a:xfrm>
        </p:spPr>
        <p:txBody>
          <a:bodyPr/>
          <a:lstStyle/>
          <a:p>
            <a:pPr marL="0" indent="0">
              <a:buNone/>
            </a:pPr>
            <a:endParaRPr lang="en-US" sz="1400" dirty="0">
              <a:highlight>
                <a:srgbClr val="F9F7F0"/>
              </a:highlight>
              <a:latin typeface="Open Sans"/>
              <a:ea typeface="Open Sans"/>
              <a:cs typeface="Open Sans"/>
            </a:endParaRPr>
          </a:p>
          <a:p>
            <a:pPr marL="251460" indent="-251460"/>
            <a:r>
              <a:rPr lang="en-US" sz="1600" dirty="0">
                <a:solidFill>
                  <a:schemeClr val="accent1"/>
                </a:solidFill>
              </a:rPr>
              <a:t>Net Zero Industry’s </a:t>
            </a:r>
            <a:r>
              <a:rPr lang="en-US" sz="1600" dirty="0" err="1">
                <a:solidFill>
                  <a:schemeClr val="accent1"/>
                </a:solidFill>
              </a:rPr>
              <a:t>organisation</a:t>
            </a:r>
            <a:r>
              <a:rPr lang="en-US" sz="1600" dirty="0">
                <a:solidFill>
                  <a:schemeClr val="accent1"/>
                </a:solidFill>
              </a:rPr>
              <a:t> and activities are built on broad stakeholder collaboration. The </a:t>
            </a:r>
            <a:r>
              <a:rPr lang="en-US" sz="1600" dirty="0" err="1">
                <a:solidFill>
                  <a:schemeClr val="accent1"/>
                </a:solidFill>
              </a:rPr>
              <a:t>programme</a:t>
            </a:r>
            <a:r>
              <a:rPr lang="en-US" sz="1600" dirty="0">
                <a:solidFill>
                  <a:schemeClr val="accent1"/>
                </a:solidFill>
              </a:rPr>
              <a:t> office is operated by </a:t>
            </a:r>
            <a:r>
              <a:rPr lang="en-US" sz="1600" dirty="0">
                <a:solidFill>
                  <a:schemeClr val="accent1"/>
                </a:solidFill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Teknikföretagen</a:t>
            </a:r>
            <a:r>
              <a:rPr lang="en-US" sz="1600" dirty="0">
                <a:solidFill>
                  <a:schemeClr val="accent1"/>
                </a:solidFill>
              </a:rPr>
              <a:t> and </a:t>
            </a:r>
            <a:r>
              <a:rPr lang="en-US" sz="1600" dirty="0">
                <a:solidFill>
                  <a:schemeClr val="accent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https://www.ri.se/en</a:t>
            </a:r>
            <a:r>
              <a:rPr lang="en-US" sz="1600" dirty="0">
                <a:solidFill>
                  <a:schemeClr val="accent1"/>
                </a:solidFill>
              </a:rPr>
              <a:t>, and is led by Pia Sandvik, CEO of </a:t>
            </a:r>
            <a:r>
              <a:rPr lang="en-US" sz="1600" dirty="0" err="1">
                <a:solidFill>
                  <a:schemeClr val="accent1"/>
                </a:solidFill>
              </a:rPr>
              <a:t>Teknikföretagen</a:t>
            </a:r>
            <a:r>
              <a:rPr lang="en-US" sz="1600" dirty="0">
                <a:solidFill>
                  <a:schemeClr val="accent1"/>
                </a:solidFill>
              </a:rPr>
              <a:t>. Experts, academic representatives, and strategic advisory groups contribute to the </a:t>
            </a:r>
            <a:r>
              <a:rPr lang="en-US" sz="1600" dirty="0" err="1">
                <a:solidFill>
                  <a:schemeClr val="accent1"/>
                </a:solidFill>
              </a:rPr>
              <a:t>programme’s</a:t>
            </a:r>
            <a:r>
              <a:rPr lang="en-US" sz="1600" dirty="0">
                <a:solidFill>
                  <a:schemeClr val="accent1"/>
                </a:solidFill>
              </a:rPr>
              <a:t> work. Activities are carried out in close collaboration with industry and the broader manufacturing ecosystem.</a:t>
            </a:r>
          </a:p>
          <a:p>
            <a:pPr marL="251460" indent="-251460"/>
            <a:endParaRPr lang="en-US" sz="1600" dirty="0">
              <a:solidFill>
                <a:schemeClr val="accent1"/>
              </a:solidFill>
              <a:ea typeface="Open Sans Light"/>
              <a:cs typeface="Open Sans Light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7640BC3-C494-1EE9-BA79-7BA0C15E5B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464" y="6457951"/>
            <a:ext cx="720000" cy="180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AE086683-F536-42AB-ABBC-F4803DFE8DBC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5</a:t>
            </a:fld>
            <a:endParaRPr lang="sv-SE" kern="1200" spc="20" baseline="0"/>
          </a:p>
        </p:txBody>
      </p:sp>
      <p:sp>
        <p:nvSpPr>
          <p:cNvPr id="13" name="Title 4">
            <a:extLst>
              <a:ext uri="{FF2B5EF4-FFF2-40B4-BE49-F238E27FC236}">
                <a16:creationId xmlns:a16="http://schemas.microsoft.com/office/drawing/2014/main" id="{874725A0-7324-4A2A-242B-A82E37ECD0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2626" y="1533001"/>
            <a:ext cx="10566747" cy="972709"/>
          </a:xfrm>
        </p:spPr>
        <p:txBody>
          <a:bodyPr/>
          <a:lstStyle/>
          <a:p>
            <a:r>
              <a:rPr lang="en-US" dirty="0" err="1"/>
              <a:t>Organisation</a:t>
            </a:r>
            <a:r>
              <a:rPr lang="en-US" dirty="0"/>
              <a:t> structure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E012760-53BD-865C-5829-FE3681D2AF62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837973" y="3186177"/>
            <a:ext cx="6349387" cy="17318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2363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7310EA37-654F-87F6-4F49-62D8293BEEB3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01" r="32101"/>
          <a:stretch>
            <a:fillRect/>
          </a:stretch>
        </p:blipFill>
        <p:spPr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E6A0081D-D2CD-FB6D-B34C-59B56EE234A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12788" y="3160835"/>
            <a:ext cx="5040313" cy="3106738"/>
          </a:xfrm>
        </p:spPr>
        <p:txBody>
          <a:bodyPr/>
          <a:lstStyle/>
          <a:p>
            <a:pPr marL="251460" indent="-251460">
              <a:buNone/>
            </a:pPr>
            <a:r>
              <a:rPr lang="sv-SE" dirty="0"/>
              <a:t>Net Zero Industry is a 10-year </a:t>
            </a:r>
            <a:r>
              <a:rPr lang="sv-SE" dirty="0" err="1"/>
              <a:t>programme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an </a:t>
            </a:r>
            <a:r>
              <a:rPr lang="sv-SE" dirty="0" err="1"/>
              <a:t>annual</a:t>
            </a:r>
            <a:r>
              <a:rPr lang="sv-SE" dirty="0"/>
              <a:t> budget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approximately</a:t>
            </a:r>
            <a:r>
              <a:rPr lang="sv-SE" dirty="0"/>
              <a:t> SEK 150 million.</a:t>
            </a:r>
            <a:endParaRPr lang="en-US" dirty="0">
              <a:ea typeface="Open Sans Light"/>
              <a:cs typeface="Open Sans Light"/>
            </a:endParaRPr>
          </a:p>
          <a:p>
            <a:pPr marL="251460" indent="-251460">
              <a:buNone/>
            </a:pPr>
            <a:endParaRPr lang="sv-SE" dirty="0">
              <a:ea typeface="Open Sans Light"/>
              <a:cs typeface="Open Sans Light"/>
            </a:endParaRPr>
          </a:p>
          <a:p>
            <a:pPr marL="251460" indent="-251460">
              <a:buNone/>
            </a:pPr>
            <a:r>
              <a:rPr lang="sv-SE" dirty="0" err="1"/>
              <a:t>Its</a:t>
            </a:r>
            <a:r>
              <a:rPr lang="sv-SE" dirty="0"/>
              <a:t> </a:t>
            </a:r>
            <a:r>
              <a:rPr lang="sv-SE" dirty="0" err="1"/>
              <a:t>goal</a:t>
            </a:r>
            <a:r>
              <a:rPr lang="sv-SE" dirty="0"/>
              <a:t> is to </a:t>
            </a:r>
            <a:r>
              <a:rPr lang="sv-SE" dirty="0" err="1"/>
              <a:t>achieve</a:t>
            </a:r>
            <a:r>
              <a:rPr lang="sv-SE" dirty="0"/>
              <a:t> a </a:t>
            </a:r>
            <a:r>
              <a:rPr lang="sv-SE" dirty="0" err="1"/>
              <a:t>competitive</a:t>
            </a:r>
            <a:r>
              <a:rPr lang="sv-SE" dirty="0"/>
              <a:t> and resilient Swedish </a:t>
            </a:r>
            <a:r>
              <a:rPr lang="sv-SE" dirty="0" err="1"/>
              <a:t>manufacturing</a:t>
            </a:r>
            <a:r>
              <a:rPr lang="sv-SE" dirty="0"/>
              <a:t> </a:t>
            </a:r>
            <a:r>
              <a:rPr lang="sv-SE" dirty="0" err="1"/>
              <a:t>industry</a:t>
            </a:r>
            <a:r>
              <a:rPr lang="sv-SE" dirty="0"/>
              <a:t> </a:t>
            </a:r>
            <a:r>
              <a:rPr lang="sv-SE" dirty="0" err="1"/>
              <a:t>with</a:t>
            </a:r>
            <a:r>
              <a:rPr lang="sv-SE" dirty="0"/>
              <a:t> </a:t>
            </a:r>
            <a:r>
              <a:rPr lang="sv-SE" dirty="0" err="1"/>
              <a:t>net-zero</a:t>
            </a:r>
            <a:r>
              <a:rPr lang="sv-SE" dirty="0"/>
              <a:t> greenhouse gas emissions by 2040.</a:t>
            </a:r>
            <a:endParaRPr lang="sv-SE" dirty="0">
              <a:ea typeface="Open Sans Light"/>
              <a:cs typeface="Open Sans Light"/>
            </a:endParaRPr>
          </a:p>
          <a:p>
            <a:pPr marL="251460" indent="-251460">
              <a:buNone/>
            </a:pPr>
            <a:endParaRPr lang="sv-SE" sz="1100" b="1" dirty="0">
              <a:latin typeface="Segoe UI"/>
              <a:cs typeface="Segoe UI"/>
            </a:endParaRP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94AC1AFF-F152-E6B7-5B94-1A301F0660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8620" y="1757790"/>
            <a:ext cx="6511446" cy="1842660"/>
          </a:xfrm>
        </p:spPr>
        <p:txBody>
          <a:bodyPr/>
          <a:lstStyle/>
          <a:p>
            <a:r>
              <a:rPr lang="sv-SE" dirty="0"/>
              <a:t>Net Zero Industry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4672045B-1839-C7B6-68D5-A18100D53BC2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AE086683-F536-42AB-ABBC-F4803DFE8DBC}" type="slidenum">
              <a:rPr lang="sv-SE" smtClean="0"/>
              <a:pPr algn="r"/>
              <a:t>6</a:t>
            </a:fld>
            <a:endParaRPr lang="sv-SE" sz="1200" kern="1200" spc="2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151180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latshållare för bild 3" descr="En bild som visar utomhus, natur, Formation, berg&#10;&#10;AI-genererat innehåll kan vara felaktigt.">
            <a:extLst>
              <a:ext uri="{FF2B5EF4-FFF2-40B4-BE49-F238E27FC236}">
                <a16:creationId xmlns:a16="http://schemas.microsoft.com/office/drawing/2014/main" id="{8F96D2D8-899D-7363-D6D4-EF9833D8A9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870" r="-1" b="3317"/>
          <a:stretch>
            <a:fillRect/>
          </a:stretch>
        </p:blipFill>
        <p:spPr>
          <a:xfrm>
            <a:off x="6096000" y="1"/>
            <a:ext cx="6096000" cy="6858000"/>
          </a:xfrm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noFill/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22E3B4A8-716D-00E8-929C-1AEEDF83375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839581" y="2788666"/>
            <a:ext cx="5040313" cy="3106738"/>
          </a:xfrm>
        </p:spPr>
        <p:txBody>
          <a:bodyPr anchor="t">
            <a:normAutofit/>
          </a:bodyPr>
          <a:lstStyle/>
          <a:p>
            <a:pPr marL="251460" indent="-251460">
              <a:buFont typeface="Wingdings 3" panose="020B0604020202020204" pitchFamily="34" charset="0"/>
              <a:buChar char=""/>
            </a:pPr>
            <a:r>
              <a:rPr lang="en-US" dirty="0"/>
              <a:t>Industry contributes significantly to greenhouse gas emissions</a:t>
            </a:r>
            <a:endParaRPr lang="sv-SE" dirty="0"/>
          </a:p>
          <a:p>
            <a:pPr marL="251460" indent="-251460">
              <a:buFont typeface="Wingdings 3" panose="020B0604020202020204" pitchFamily="34" charset="0"/>
              <a:buChar char=""/>
            </a:pPr>
            <a:r>
              <a:rPr lang="en-US" dirty="0"/>
              <a:t>Economic growth drives resource consumption</a:t>
            </a:r>
            <a:endParaRPr lang="en-US" dirty="0">
              <a:ea typeface="Open Sans Light"/>
              <a:cs typeface="Open Sans Light"/>
            </a:endParaRPr>
          </a:p>
          <a:p>
            <a:pPr marL="251460" indent="-251460">
              <a:buFont typeface="Wingdings 3" panose="020B0604020202020204" pitchFamily="34" charset="0"/>
              <a:buChar char=""/>
            </a:pPr>
            <a:r>
              <a:rPr lang="en-US" dirty="0"/>
              <a:t>Industry is under pressure in an increasingly uncertain world</a:t>
            </a:r>
            <a:endParaRPr lang="sv-SE" dirty="0"/>
          </a:p>
          <a:p>
            <a:pPr marL="251460" indent="-251460">
              <a:buFont typeface="Arial" panose="020B0604020202020204" pitchFamily="34" charset="0"/>
              <a:buChar char="•"/>
            </a:pPr>
            <a:endParaRPr lang="en-US" dirty="0">
              <a:ea typeface="Open Sans Light"/>
              <a:cs typeface="Open Sans Light"/>
            </a:endParaRPr>
          </a:p>
          <a:p>
            <a:pPr marL="0" indent="0">
              <a:buNone/>
            </a:pPr>
            <a:endParaRPr lang="sv-SE" dirty="0"/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3B401283-52BE-4909-03E6-212B5EC43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503790"/>
            <a:ext cx="5094428" cy="1842660"/>
          </a:xfrm>
        </p:spPr>
        <p:txBody>
          <a:bodyPr anchor="t">
            <a:normAutofit/>
          </a:bodyPr>
          <a:lstStyle/>
          <a:p>
            <a:r>
              <a:rPr lang="sv-SE" dirty="0"/>
              <a:t>Challenges</a:t>
            </a:r>
            <a:endParaRPr lang="en-US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518D5011-C091-F3F0-DA0D-F4AFE36C7F04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>
          <a:xfrm>
            <a:off x="11066464" y="6457951"/>
            <a:ext cx="720000" cy="180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AE086683-F536-42AB-ABBC-F4803DFE8DBC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7</a:t>
            </a:fld>
            <a:endParaRPr lang="sv-SE" kern="1200" spc="20" baseline="0"/>
          </a:p>
        </p:txBody>
      </p:sp>
    </p:spTree>
    <p:extLst>
      <p:ext uri="{BB962C8B-B14F-4D97-AF65-F5344CB8AC3E}">
        <p14:creationId xmlns:p14="http://schemas.microsoft.com/office/powerpoint/2010/main" val="32871098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latshållare för bild 6">
            <a:extLst>
              <a:ext uri="{FF2B5EF4-FFF2-40B4-BE49-F238E27FC236}">
                <a16:creationId xmlns:a16="http://schemas.microsoft.com/office/drawing/2014/main" id="{47A77467-35B8-0D45-F7ED-4062DB413D7B}"/>
              </a:ext>
            </a:extLst>
          </p:cNvPr>
          <p:cNvPicPr>
            <a:picLocks noGrp="1" noChangeAspect="1"/>
          </p:cNvPicPr>
          <p:nvPr>
            <p:ph type="pic" sz="quarter" idx="1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12" r="21012"/>
          <a:stretch>
            <a:fillRect/>
          </a:stretch>
        </p:blipFill>
        <p:spPr>
          <a:custGeom>
            <a:avLst/>
            <a:gdLst>
              <a:gd name="csX0" fmla="*/ 1965754 w 6096000"/>
              <a:gd name="csY0" fmla="*/ 0 h 6858000"/>
              <a:gd name="csX1" fmla="*/ 6096000 w 6096000"/>
              <a:gd name="csY1" fmla="*/ 0 h 6858000"/>
              <a:gd name="csX2" fmla="*/ 6096000 w 6096000"/>
              <a:gd name="csY2" fmla="*/ 6858000 h 6858000"/>
              <a:gd name="csX3" fmla="*/ 0 w 6096000"/>
              <a:gd name="csY3" fmla="*/ 6858000 h 6858000"/>
              <a:gd name="csX4" fmla="*/ 0 w 6096000"/>
              <a:gd name="csY4" fmla="*/ 6855399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</a:cxnLst>
            <a:rect l="l" t="t" r="r" b="b"/>
            <a:pathLst>
              <a:path w="6096000" h="6858000">
                <a:moveTo>
                  <a:pt x="1965754" y="0"/>
                </a:moveTo>
                <a:lnTo>
                  <a:pt x="6096000" y="0"/>
                </a:lnTo>
                <a:lnTo>
                  <a:pt x="6096000" y="6858000"/>
                </a:lnTo>
                <a:lnTo>
                  <a:pt x="0" y="6858000"/>
                </a:lnTo>
                <a:lnTo>
                  <a:pt x="0" y="6855399"/>
                </a:lnTo>
                <a:close/>
              </a:path>
            </a:pathLst>
          </a:custGeom>
          <a:solidFill>
            <a:srgbClr val="FFFFFF">
              <a:lumMod val="95000"/>
            </a:srgbClr>
          </a:solidFill>
        </p:spPr>
      </p:pic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C420ADA9-AEF3-0421-BE86-EFB1F80B10E3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87253" y="3369844"/>
            <a:ext cx="5759740" cy="2741006"/>
          </a:xfrm>
        </p:spPr>
        <p:txBody>
          <a:bodyPr/>
          <a:lstStyle/>
          <a:p>
            <a:pPr marL="0" indent="0">
              <a:buNone/>
            </a:pPr>
            <a:r>
              <a:rPr lang="sv-SE" dirty="0" err="1"/>
              <a:t>Enabler</a:t>
            </a:r>
            <a:r>
              <a:rPr lang="sv-SE" dirty="0"/>
              <a:t> and </a:t>
            </a:r>
            <a:r>
              <a:rPr lang="sv-SE" dirty="0" err="1"/>
              <a:t>facilitator</a:t>
            </a:r>
            <a:endParaRPr lang="sv-SE">
              <a:ea typeface="Open Sans Light"/>
              <a:cs typeface="Open Sans Light"/>
            </a:endParaRPr>
          </a:p>
          <a:p>
            <a:pPr marL="0" indent="0">
              <a:buNone/>
            </a:pPr>
            <a:r>
              <a:rPr lang="sv-SE" dirty="0" err="1"/>
              <a:t>Understanding</a:t>
            </a:r>
            <a:r>
              <a:rPr lang="sv-SE" dirty="0"/>
              <a:t> the </a:t>
            </a:r>
            <a:r>
              <a:rPr lang="sv-SE" dirty="0" err="1"/>
              <a:t>challenges</a:t>
            </a:r>
            <a:r>
              <a:rPr lang="sv-SE" dirty="0"/>
              <a:t> and </a:t>
            </a:r>
            <a:r>
              <a:rPr lang="sv-SE" dirty="0" err="1"/>
              <a:t>identifying</a:t>
            </a:r>
            <a:r>
              <a:rPr lang="sv-SE" dirty="0"/>
              <a:t> </a:t>
            </a:r>
            <a:r>
              <a:rPr lang="sv-SE" dirty="0" err="1"/>
              <a:t>critical</a:t>
            </a:r>
            <a:r>
              <a:rPr lang="sv-SE" dirty="0"/>
              <a:t> </a:t>
            </a:r>
            <a:r>
              <a:rPr lang="sv-SE" dirty="0" err="1"/>
              <a:t>leverage</a:t>
            </a:r>
            <a:r>
              <a:rPr lang="sv-SE" dirty="0"/>
              <a:t> </a:t>
            </a:r>
            <a:r>
              <a:rPr lang="sv-SE" dirty="0" err="1"/>
              <a:t>points</a:t>
            </a:r>
            <a:endParaRPr lang="sv-SE">
              <a:ea typeface="Open Sans Light"/>
              <a:cs typeface="Open Sans Light"/>
            </a:endParaRPr>
          </a:p>
          <a:p>
            <a:pPr marL="0" indent="0">
              <a:buNone/>
            </a:pPr>
            <a:r>
              <a:rPr lang="sv-SE" dirty="0" err="1"/>
              <a:t>Addressing</a:t>
            </a:r>
            <a:r>
              <a:rPr lang="sv-SE" dirty="0"/>
              <a:t> a </a:t>
            </a:r>
            <a:r>
              <a:rPr lang="sv-SE" dirty="0" err="1"/>
              <a:t>range</a:t>
            </a:r>
            <a:r>
              <a:rPr lang="sv-SE" dirty="0"/>
              <a:t> </a:t>
            </a:r>
            <a:r>
              <a:rPr lang="sv-SE" dirty="0" err="1"/>
              <a:t>of</a:t>
            </a:r>
            <a:r>
              <a:rPr lang="sv-SE" dirty="0"/>
              <a:t> </a:t>
            </a:r>
            <a:r>
              <a:rPr lang="sv-SE" dirty="0" err="1"/>
              <a:t>key</a:t>
            </a:r>
            <a:r>
              <a:rPr lang="sv-SE" dirty="0"/>
              <a:t> </a:t>
            </a:r>
            <a:r>
              <a:rPr lang="sv-SE" dirty="0" err="1"/>
              <a:t>questions</a:t>
            </a:r>
            <a:r>
              <a:rPr lang="sv-SE" dirty="0"/>
              <a:t>: </a:t>
            </a:r>
            <a:endParaRPr lang="sv-SE" dirty="0">
              <a:ea typeface="Open Sans Light"/>
              <a:cs typeface="Open Sans Light"/>
            </a:endParaRPr>
          </a:p>
          <a:p>
            <a:pPr marL="251460" indent="-251460">
              <a:buFont typeface="Arial" panose="05040102010807070707" pitchFamily="18" charset="2"/>
              <a:buChar char="•"/>
            </a:pPr>
            <a:r>
              <a:rPr lang="sv-SE" sz="900" dirty="0"/>
              <a:t>Where do the </a:t>
            </a:r>
            <a:r>
              <a:rPr lang="sv-SE" sz="900" err="1"/>
              <a:t>majority</a:t>
            </a:r>
            <a:r>
              <a:rPr lang="sv-SE" sz="900" dirty="0"/>
              <a:t> </a:t>
            </a:r>
            <a:r>
              <a:rPr lang="sv-SE" sz="900" err="1"/>
              <a:t>of</a:t>
            </a:r>
            <a:r>
              <a:rPr lang="sv-SE" sz="900" dirty="0"/>
              <a:t> greenhouse gas emissions from the </a:t>
            </a:r>
            <a:r>
              <a:rPr lang="sv-SE" sz="900" err="1"/>
              <a:t>manufacturing</a:t>
            </a:r>
            <a:r>
              <a:rPr lang="sv-SE" sz="900" dirty="0"/>
              <a:t> </a:t>
            </a:r>
            <a:r>
              <a:rPr lang="sv-SE" sz="900" err="1"/>
              <a:t>industry</a:t>
            </a:r>
            <a:r>
              <a:rPr lang="sv-SE" sz="900" dirty="0"/>
              <a:t> </a:t>
            </a:r>
            <a:r>
              <a:rPr lang="sv-SE" sz="900" err="1"/>
              <a:t>originate</a:t>
            </a:r>
            <a:r>
              <a:rPr lang="sv-SE" sz="900" dirty="0"/>
              <a:t>?</a:t>
            </a:r>
            <a:endParaRPr lang="sv-SE" sz="900">
              <a:ea typeface="Open Sans Light"/>
              <a:cs typeface="Open Sans Light"/>
            </a:endParaRPr>
          </a:p>
          <a:p>
            <a:pPr marL="251460" indent="-251460">
              <a:buFont typeface="Arial" panose="05040102010807070707" pitchFamily="18" charset="2"/>
              <a:buChar char="•"/>
            </a:pPr>
            <a:r>
              <a:rPr lang="sv-SE" sz="900" err="1"/>
              <a:t>Which</a:t>
            </a:r>
            <a:r>
              <a:rPr lang="sv-SE" sz="900" dirty="0"/>
              <a:t> </a:t>
            </a:r>
            <a:r>
              <a:rPr lang="sv-SE" sz="900" err="1"/>
              <a:t>net-zero</a:t>
            </a:r>
            <a:r>
              <a:rPr lang="sv-SE" sz="900" dirty="0"/>
              <a:t> </a:t>
            </a:r>
            <a:r>
              <a:rPr lang="sv-SE" sz="900" err="1"/>
              <a:t>technologies</a:t>
            </a:r>
            <a:r>
              <a:rPr lang="sv-SE" sz="900" dirty="0"/>
              <a:t> </a:t>
            </a:r>
            <a:r>
              <a:rPr lang="sv-SE" sz="900" err="1"/>
              <a:t>are</a:t>
            </a:r>
            <a:r>
              <a:rPr lang="sv-SE" sz="900" dirty="0"/>
              <a:t> the </a:t>
            </a:r>
            <a:r>
              <a:rPr lang="sv-SE" sz="900" err="1"/>
              <a:t>most</a:t>
            </a:r>
            <a:r>
              <a:rPr lang="sv-SE" sz="900" dirty="0"/>
              <a:t> </a:t>
            </a:r>
            <a:r>
              <a:rPr lang="sv-SE" sz="900" err="1"/>
              <a:t>competitive</a:t>
            </a:r>
            <a:r>
              <a:rPr lang="sv-SE" sz="900" dirty="0"/>
              <a:t>?</a:t>
            </a:r>
            <a:endParaRPr lang="sv-SE" sz="900">
              <a:ea typeface="Open Sans Light"/>
              <a:cs typeface="Open Sans Light"/>
            </a:endParaRPr>
          </a:p>
          <a:p>
            <a:pPr marL="251460" indent="-251460">
              <a:buFont typeface="Arial" panose="05040102010807070707" pitchFamily="18" charset="2"/>
              <a:buChar char="•"/>
            </a:pPr>
            <a:r>
              <a:rPr lang="sv-SE" sz="900" err="1"/>
              <a:t>How</a:t>
            </a:r>
            <a:r>
              <a:rPr lang="sv-SE" sz="900" dirty="0"/>
              <a:t> </a:t>
            </a:r>
            <a:r>
              <a:rPr lang="sv-SE" sz="900" err="1"/>
              <a:t>can</a:t>
            </a:r>
            <a:r>
              <a:rPr lang="sv-SE" sz="900" dirty="0"/>
              <a:t> the </a:t>
            </a:r>
            <a:r>
              <a:rPr lang="sv-SE" sz="900" err="1"/>
              <a:t>decoupling</a:t>
            </a:r>
            <a:r>
              <a:rPr lang="sv-SE" sz="900" dirty="0"/>
              <a:t> </a:t>
            </a:r>
            <a:r>
              <a:rPr lang="sv-SE" sz="900" err="1"/>
              <a:t>of</a:t>
            </a:r>
            <a:r>
              <a:rPr lang="sv-SE" sz="900" dirty="0"/>
              <a:t> </a:t>
            </a:r>
            <a:r>
              <a:rPr lang="sv-SE" sz="900" err="1"/>
              <a:t>resource</a:t>
            </a:r>
            <a:r>
              <a:rPr lang="sv-SE" sz="900" dirty="0"/>
              <a:t> </a:t>
            </a:r>
            <a:r>
              <a:rPr lang="sv-SE" sz="900" err="1"/>
              <a:t>use</a:t>
            </a:r>
            <a:r>
              <a:rPr lang="sv-SE" sz="900" dirty="0"/>
              <a:t> from </a:t>
            </a:r>
            <a:r>
              <a:rPr lang="sv-SE" sz="900" err="1"/>
              <a:t>economic</a:t>
            </a:r>
            <a:r>
              <a:rPr lang="sv-SE" sz="900" dirty="0"/>
              <a:t> </a:t>
            </a:r>
            <a:r>
              <a:rPr lang="sv-SE" sz="900" err="1"/>
              <a:t>growth</a:t>
            </a:r>
            <a:r>
              <a:rPr lang="sv-SE" sz="900" dirty="0"/>
              <a:t> be </a:t>
            </a:r>
            <a:r>
              <a:rPr lang="sv-SE" sz="900" err="1"/>
              <a:t>accelerated</a:t>
            </a:r>
            <a:r>
              <a:rPr lang="sv-SE" sz="900" dirty="0"/>
              <a:t>?</a:t>
            </a:r>
            <a:endParaRPr lang="sv-SE" sz="900">
              <a:ea typeface="Open Sans Light"/>
              <a:cs typeface="Open Sans Light"/>
            </a:endParaRPr>
          </a:p>
          <a:p>
            <a:pPr marL="251460" indent="-251460">
              <a:buFont typeface="Arial" panose="05040102010807070707" pitchFamily="18" charset="2"/>
              <a:buChar char="•"/>
            </a:pPr>
            <a:r>
              <a:rPr lang="sv-SE" sz="900" err="1"/>
              <a:t>How</a:t>
            </a:r>
            <a:r>
              <a:rPr lang="sv-SE" sz="900" dirty="0"/>
              <a:t> </a:t>
            </a:r>
            <a:r>
              <a:rPr lang="sv-SE" sz="900" err="1"/>
              <a:t>can</a:t>
            </a:r>
            <a:r>
              <a:rPr lang="sv-SE" sz="900" dirty="0"/>
              <a:t> </a:t>
            </a:r>
            <a:r>
              <a:rPr lang="sv-SE" sz="900" err="1"/>
              <a:t>circularity</a:t>
            </a:r>
            <a:r>
              <a:rPr lang="sv-SE" sz="900" dirty="0"/>
              <a:t> </a:t>
            </a:r>
            <a:r>
              <a:rPr lang="sv-SE" sz="900" err="1"/>
              <a:t>contribute</a:t>
            </a:r>
            <a:r>
              <a:rPr lang="sv-SE" sz="900" dirty="0"/>
              <a:t> to </a:t>
            </a:r>
            <a:r>
              <a:rPr lang="sv-SE" sz="900" err="1"/>
              <a:t>increased</a:t>
            </a:r>
            <a:r>
              <a:rPr lang="sv-SE" sz="900" dirty="0"/>
              <a:t> </a:t>
            </a:r>
            <a:r>
              <a:rPr lang="sv-SE" sz="900" err="1"/>
              <a:t>competitiveness</a:t>
            </a:r>
            <a:r>
              <a:rPr lang="sv-SE" sz="900" dirty="0"/>
              <a:t> and </a:t>
            </a:r>
            <a:r>
              <a:rPr lang="sv-SE" sz="900" err="1"/>
              <a:t>resilience</a:t>
            </a:r>
            <a:r>
              <a:rPr lang="sv-SE" sz="900" dirty="0"/>
              <a:t>?</a:t>
            </a:r>
            <a:endParaRPr lang="sv-SE" sz="900">
              <a:ea typeface="Open Sans Light"/>
              <a:cs typeface="Open Sans Light"/>
            </a:endParaRPr>
          </a:p>
          <a:p>
            <a:pPr marL="251460" indent="-251460">
              <a:buFont typeface="Arial" panose="05040102010807070707" pitchFamily="18" charset="2"/>
              <a:buChar char="•"/>
            </a:pPr>
            <a:r>
              <a:rPr lang="sv-SE" sz="900" dirty="0" err="1"/>
              <a:t>Which</a:t>
            </a:r>
            <a:r>
              <a:rPr lang="sv-SE" sz="900" dirty="0"/>
              <a:t> </a:t>
            </a:r>
            <a:r>
              <a:rPr lang="sv-SE" sz="900" dirty="0" err="1"/>
              <a:t>measures</a:t>
            </a:r>
            <a:r>
              <a:rPr lang="sv-SE" sz="900" dirty="0"/>
              <a:t> to </a:t>
            </a:r>
            <a:r>
              <a:rPr lang="sv-SE" sz="900" dirty="0" err="1"/>
              <a:t>reduce</a:t>
            </a:r>
            <a:r>
              <a:rPr lang="sv-SE" sz="900" dirty="0"/>
              <a:t> greenhouse gas emissions </a:t>
            </a:r>
            <a:r>
              <a:rPr lang="sv-SE" sz="900" dirty="0" err="1"/>
              <a:t>also</a:t>
            </a:r>
            <a:r>
              <a:rPr lang="sv-SE" sz="900" dirty="0"/>
              <a:t> </a:t>
            </a:r>
            <a:r>
              <a:rPr lang="sv-SE" sz="900" dirty="0" err="1"/>
              <a:t>strengthen</a:t>
            </a:r>
            <a:r>
              <a:rPr lang="sv-SE" sz="900" dirty="0"/>
              <a:t> </a:t>
            </a:r>
            <a:r>
              <a:rPr lang="sv-SE" sz="900" dirty="0" err="1"/>
              <a:t>resilience</a:t>
            </a:r>
            <a:r>
              <a:rPr lang="sv-SE" sz="900" dirty="0"/>
              <a:t>?</a:t>
            </a:r>
            <a:endParaRPr lang="sv-SE" sz="900">
              <a:ea typeface="Open Sans Light"/>
              <a:cs typeface="Open Sans Light"/>
            </a:endParaRPr>
          </a:p>
          <a:p>
            <a:pPr marL="251460" indent="-251460">
              <a:buFont typeface="Arial" panose="05040102010807070707" pitchFamily="18" charset="2"/>
              <a:buChar char="•"/>
            </a:pPr>
            <a:endParaRPr lang="sv-SE" dirty="0">
              <a:ea typeface="Open Sans Light"/>
              <a:cs typeface="Open Sans Light"/>
            </a:endParaRPr>
          </a:p>
        </p:txBody>
      </p:sp>
      <p:sp>
        <p:nvSpPr>
          <p:cNvPr id="4" name="Rubrik 3">
            <a:extLst>
              <a:ext uri="{FF2B5EF4-FFF2-40B4-BE49-F238E27FC236}">
                <a16:creationId xmlns:a16="http://schemas.microsoft.com/office/drawing/2014/main" id="{1E8107D1-13AD-D119-BECA-D1D6B8ED1B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3714" y="1441742"/>
            <a:ext cx="5148990" cy="1511770"/>
          </a:xfrm>
        </p:spPr>
        <p:txBody>
          <a:bodyPr/>
          <a:lstStyle/>
          <a:p>
            <a:r>
              <a:rPr lang="sv-SE" sz="4800" dirty="0" err="1"/>
              <a:t>Role</a:t>
            </a:r>
            <a:r>
              <a:rPr lang="sv-SE" sz="4800" dirty="0"/>
              <a:t> </a:t>
            </a:r>
            <a:r>
              <a:rPr lang="sv-SE" sz="4800" dirty="0" err="1"/>
              <a:t>of</a:t>
            </a:r>
            <a:r>
              <a:rPr lang="sv-SE" sz="4800" dirty="0"/>
              <a:t> the </a:t>
            </a:r>
            <a:r>
              <a:rPr lang="sv-SE" sz="4800" dirty="0" err="1"/>
              <a:t>programme</a:t>
            </a:r>
            <a:r>
              <a:rPr lang="sv-SE" sz="4800" dirty="0"/>
              <a:t> Office</a:t>
            </a:r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1B392088-47BE-6FB4-8EC6-3A50A4F6E43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pPr algn="r"/>
            <a:fld id="{AE086683-F536-42AB-ABBC-F4803DFE8DBC}" type="slidenum">
              <a:rPr lang="sv-SE" smtClean="0"/>
              <a:pPr algn="r"/>
              <a:t>8</a:t>
            </a:fld>
            <a:endParaRPr lang="sv-SE" sz="1200" kern="1200" spc="20" baseline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64886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3">
            <a:extLst>
              <a:ext uri="{FF2B5EF4-FFF2-40B4-BE49-F238E27FC236}">
                <a16:creationId xmlns:a16="http://schemas.microsoft.com/office/drawing/2014/main" id="{CEC65E0C-264C-2E4D-B904-4CF29FA939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66464" y="6457951"/>
            <a:ext cx="720000" cy="180000"/>
          </a:xfrm>
        </p:spPr>
        <p:txBody>
          <a:bodyPr anchor="t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fld id="{E6619F8C-5C5F-45C4-867D-26540600E532}" type="slidenum">
              <a:rPr lang="sv-SE" smtClean="0"/>
              <a:pPr>
                <a:lnSpc>
                  <a:spcPct val="90000"/>
                </a:lnSpc>
                <a:spcAft>
                  <a:spcPts val="600"/>
                </a:spcAft>
              </a:pPr>
              <a:t>9</a:t>
            </a:fld>
            <a:endParaRPr lang="sv-SE"/>
          </a:p>
        </p:txBody>
      </p:sp>
      <p:sp>
        <p:nvSpPr>
          <p:cNvPr id="3" name="Rubrik 2">
            <a:extLst>
              <a:ext uri="{FF2B5EF4-FFF2-40B4-BE49-F238E27FC236}">
                <a16:creationId xmlns:a16="http://schemas.microsoft.com/office/drawing/2014/main" id="{029DA2DF-1043-5088-947D-CD094F17E6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5466" y="1490472"/>
            <a:ext cx="10512425" cy="986027"/>
          </a:xfrm>
        </p:spPr>
        <p:txBody>
          <a:bodyPr anchor="t">
            <a:normAutofit/>
          </a:bodyPr>
          <a:lstStyle/>
          <a:p>
            <a:r>
              <a:rPr lang="sv-SE" dirty="0" err="1"/>
              <a:t>Programme</a:t>
            </a:r>
            <a:r>
              <a:rPr lang="sv-SE" dirty="0"/>
              <a:t> </a:t>
            </a:r>
            <a:r>
              <a:rPr lang="sv-SE" dirty="0" err="1"/>
              <a:t>Activities</a:t>
            </a:r>
            <a:endParaRPr lang="sv-SE" dirty="0"/>
          </a:p>
        </p:txBody>
      </p:sp>
      <p:graphicFrame>
        <p:nvGraphicFramePr>
          <p:cNvPr id="11" name="Platshållare för innehåll 1">
            <a:extLst>
              <a:ext uri="{FF2B5EF4-FFF2-40B4-BE49-F238E27FC236}">
                <a16:creationId xmlns:a16="http://schemas.microsoft.com/office/drawing/2014/main" id="{3BF0FE52-22A2-0536-CDD4-688633F3AB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2782966"/>
              </p:ext>
            </p:extLst>
          </p:nvPr>
        </p:nvGraphicFramePr>
        <p:xfrm>
          <a:off x="785466" y="2311400"/>
          <a:ext cx="10512426" cy="39131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715579676"/>
      </p:ext>
    </p:extLst>
  </p:cSld>
  <p:clrMapOvr>
    <a:masterClrMapping/>
  </p:clrMapOvr>
</p:sld>
</file>

<file path=ppt/theme/theme1.xml><?xml version="1.0" encoding="utf-8"?>
<a:theme xmlns:a="http://schemas.openxmlformats.org/drawingml/2006/main" name="Net Zero Industry">
  <a:themeElements>
    <a:clrScheme name="Net Zero Industry">
      <a:dk1>
        <a:srgbClr val="000000"/>
      </a:dk1>
      <a:lt1>
        <a:srgbClr val="FFFFFF"/>
      </a:lt1>
      <a:dk2>
        <a:srgbClr val="1A3B36"/>
      </a:dk2>
      <a:lt2>
        <a:srgbClr val="F9F7F0"/>
      </a:lt2>
      <a:accent1>
        <a:srgbClr val="1A3B36"/>
      </a:accent1>
      <a:accent2>
        <a:srgbClr val="34756C"/>
      </a:accent2>
      <a:accent3>
        <a:srgbClr val="62C2AE"/>
      </a:accent3>
      <a:accent4>
        <a:srgbClr val="E0F3EF"/>
      </a:accent4>
      <a:accent5>
        <a:srgbClr val="51144F"/>
      </a:accent5>
      <a:accent6>
        <a:srgbClr val="F9CAE4"/>
      </a:accent6>
      <a:hlink>
        <a:srgbClr val="1A3B36"/>
      </a:hlink>
      <a:folHlink>
        <a:srgbClr val="51144F"/>
      </a:folHlink>
    </a:clrScheme>
    <a:fontScheme name="Net Zero Industry">
      <a:majorFont>
        <a:latin typeface="Jost SemiBold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lnSpc>
            <a:spcPct val="120000"/>
          </a:lnSpc>
          <a:defRPr sz="1600" dirty="0" err="1" smtClean="0">
            <a:solidFill>
              <a:schemeClr val="bg1"/>
            </a:solidFill>
            <a:latin typeface="+mj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spAutoFit/>
      </a:bodyPr>
      <a:lstStyle>
        <a:defPPr algn="l">
          <a:lnSpc>
            <a:spcPct val="120000"/>
          </a:lnSpc>
          <a:defRPr sz="1600" dirty="0">
            <a:cs typeface="Arial" panose="020B0604020202020204" pitchFamily="34" charset="0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Net Zero Industry SV.potx" id="{CB5EAF6B-ECC3-4872-A660-8874BBFF1FB9}" vid="{64BE4116-2B3F-4AAC-A0C3-8E03EC86EEAB}"/>
    </a:ext>
  </a:extLst>
</a:theme>
</file>

<file path=ppt/theme/theme2.xml><?xml version="1.0" encoding="utf-8"?>
<a:theme xmlns:a="http://schemas.openxmlformats.org/drawingml/2006/main" name="Office-tema">
  <a:themeElements>
    <a:clrScheme name="Net Zero Industry">
      <a:dk1>
        <a:srgbClr val="000000"/>
      </a:dk1>
      <a:lt1>
        <a:srgbClr val="FFFFFF"/>
      </a:lt1>
      <a:dk2>
        <a:srgbClr val="1A3B36"/>
      </a:dk2>
      <a:lt2>
        <a:srgbClr val="F9F7F0"/>
      </a:lt2>
      <a:accent1>
        <a:srgbClr val="1A3B36"/>
      </a:accent1>
      <a:accent2>
        <a:srgbClr val="34756C"/>
      </a:accent2>
      <a:accent3>
        <a:srgbClr val="62C2AE"/>
      </a:accent3>
      <a:accent4>
        <a:srgbClr val="E0F3EF"/>
      </a:accent4>
      <a:accent5>
        <a:srgbClr val="51144F"/>
      </a:accent5>
      <a:accent6>
        <a:srgbClr val="F9CAE4"/>
      </a:accent6>
      <a:hlink>
        <a:srgbClr val="1A3B36"/>
      </a:hlink>
      <a:folHlink>
        <a:srgbClr val="51144F"/>
      </a:folHlink>
    </a:clrScheme>
    <a:fontScheme name="Net Zero Industry">
      <a:majorFont>
        <a:latin typeface="Jost Medium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Net Zero Industry">
      <a:dk1>
        <a:srgbClr val="000000"/>
      </a:dk1>
      <a:lt1>
        <a:srgbClr val="FFFFFF"/>
      </a:lt1>
      <a:dk2>
        <a:srgbClr val="1A3B36"/>
      </a:dk2>
      <a:lt2>
        <a:srgbClr val="F9F7F0"/>
      </a:lt2>
      <a:accent1>
        <a:srgbClr val="1A3B36"/>
      </a:accent1>
      <a:accent2>
        <a:srgbClr val="34756C"/>
      </a:accent2>
      <a:accent3>
        <a:srgbClr val="62C2AE"/>
      </a:accent3>
      <a:accent4>
        <a:srgbClr val="E0F3EF"/>
      </a:accent4>
      <a:accent5>
        <a:srgbClr val="51144F"/>
      </a:accent5>
      <a:accent6>
        <a:srgbClr val="F9CAE4"/>
      </a:accent6>
      <a:hlink>
        <a:srgbClr val="1A3B36"/>
      </a:hlink>
      <a:folHlink>
        <a:srgbClr val="51144F"/>
      </a:folHlink>
    </a:clrScheme>
    <a:fontScheme name="Net Zero Industry">
      <a:majorFont>
        <a:latin typeface="Jost Medium"/>
        <a:ea typeface=""/>
        <a:cs typeface=""/>
      </a:majorFont>
      <a:minorFont>
        <a:latin typeface="Open Sans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79" row="6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3B931610-F55B-482F-8719-FC5500382874}">
  <we:reference id="33491e4f-5d38-4c24-85cb-c5144f8a0d2f" version="1.0.0.0" store="EXCatalog" storeType="EXCatalog"/>
  <we:alternateReferences/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26a10db-13d3-460e-961c-8f881843e519" xsi:nil="true"/>
    <lcf76f155ced4ddcb4097134ff3c332f xmlns="657e98fe-8396-4c5d-b47a-ea2605a05e4c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04D1DA9E2FB544C9D750E347A0D9F6C" ma:contentTypeVersion="12" ma:contentTypeDescription="Create a new document." ma:contentTypeScope="" ma:versionID="c0861359e1660addae98f3e3d33cc4b0">
  <xsd:schema xmlns:xsd="http://www.w3.org/2001/XMLSchema" xmlns:xs="http://www.w3.org/2001/XMLSchema" xmlns:p="http://schemas.microsoft.com/office/2006/metadata/properties" xmlns:ns2="657e98fe-8396-4c5d-b47a-ea2605a05e4c" xmlns:ns3="b26a10db-13d3-460e-961c-8f881843e519" targetNamespace="http://schemas.microsoft.com/office/2006/metadata/properties" ma:root="true" ma:fieldsID="8904472c1e95176717a7455326f7b541" ns2:_="" ns3:_="">
    <xsd:import namespace="657e98fe-8396-4c5d-b47a-ea2605a05e4c"/>
    <xsd:import namespace="b26a10db-13d3-460e-961c-8f881843e5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7e98fe-8396-4c5d-b47a-ea2605a05e4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displayName="Image Tags_0" ma:hidden="true" ma:internalName="lcf76f155ced4ddcb4097134ff3c332f">
      <xsd:simpleType>
        <xsd:restriction base="dms:Note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6a10db-13d3-460e-961c-8f881843e519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751f7e7-8cc0-47ee-911a-b03f8d472225}" ma:internalName="TaxCatchAll" ma:showField="CatchAllData" ma:web="b26a10db-13d3-460e-961c-8f881843e51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9CEBAD6A-AFE5-46E0-9A90-AF4AB80FFBE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4ABDA6A-1F6C-4B42-8544-08E5AE6AC91F}">
  <ds:schemaRefs>
    <ds:schemaRef ds:uri="10c3a147-0d64-46aa-a281-dc97358e8373"/>
    <ds:schemaRef ds:uri="657e98fe-8396-4c5d-b47a-ea2605a05e4c"/>
    <ds:schemaRef ds:uri="b26a10db-13d3-460e-961c-8f881843e519"/>
    <ds:schemaRef ds:uri="d7532cd0-e888-47d6-8f58-db0210f2500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5F4B5715-2464-41A9-A168-AFF2D60E464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57e98fe-8396-4c5d-b47a-ea2605a05e4c"/>
    <ds:schemaRef ds:uri="b26a10db-13d3-460e-961c-8f881843e519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Net Zero Industry SV (2)</Template>
  <TotalTime>19</TotalTime>
  <Words>408</Words>
  <Application>Microsoft Office PowerPoint</Application>
  <PresentationFormat>Bredbild</PresentationFormat>
  <Paragraphs>50</Paragraphs>
  <Slides>9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7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9</vt:i4>
      </vt:variant>
    </vt:vector>
  </HeadingPairs>
  <TitlesOfParts>
    <vt:vector size="17" baseType="lpstr">
      <vt:lpstr>Arial</vt:lpstr>
      <vt:lpstr>Jost SemiBold</vt:lpstr>
      <vt:lpstr>Open Sans</vt:lpstr>
      <vt:lpstr>Open Sans Light</vt:lpstr>
      <vt:lpstr>Open Sans Medium</vt:lpstr>
      <vt:lpstr>Segoe UI</vt:lpstr>
      <vt:lpstr>Wingdings 3</vt:lpstr>
      <vt:lpstr>Net Zero Industry</vt:lpstr>
      <vt:lpstr>NET ZERO INDUSTRY</vt:lpstr>
      <vt:lpstr>Net Zero Industry is one of the five programmes under Impact Innovation. </vt:lpstr>
      <vt:lpstr>PowerPoint-presentation</vt:lpstr>
      <vt:lpstr>Impact Innovation</vt:lpstr>
      <vt:lpstr>Organisation structure</vt:lpstr>
      <vt:lpstr>Net Zero Industry</vt:lpstr>
      <vt:lpstr>Challenges</vt:lpstr>
      <vt:lpstr>Role of the programme Office</vt:lpstr>
      <vt:lpstr>Programme Activities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Adina Israelsson</dc:creator>
  <cp:lastModifiedBy>Adina Israelsson</cp:lastModifiedBy>
  <cp:revision>174</cp:revision>
  <dcterms:created xsi:type="dcterms:W3CDTF">2026-05-07T07:41:27Z</dcterms:created>
  <dcterms:modified xsi:type="dcterms:W3CDTF">2026-09-29T13:16:23Z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0x010100D04D1DA9E2FB544C9D750E347A0D9F6C</vt:lpwstr>
  </property>
  <property fmtid="{D5CDD505-2E9C-101B-9397-08002B2CF9AE}" pid="3" name="Order">
    <vt:r8>32000</vt:r8>
  </property>
  <property fmtid="{D5CDD505-2E9C-101B-9397-08002B2CF9AE}" pid="4" name="MediaServiceImageTags">
    <vt:lpwstr/>
  </property>
</Properties>
</file>