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74" r:id="rId5"/>
    <p:sldId id="2147482508" r:id="rId6"/>
    <p:sldId id="2147482509" r:id="rId7"/>
    <p:sldId id="284" r:id="rId8"/>
    <p:sldId id="2147482507" r:id="rId9"/>
    <p:sldId id="2147482510" r:id="rId10"/>
    <p:sldId id="2147482511" r:id="rId11"/>
    <p:sldId id="2147482512" r:id="rId12"/>
    <p:sldId id="2147482228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" id="{64204F77-B922-4ECA-A61B-4C1583ACD62B}">
          <p14:sldIdLst/>
        </p14:section>
        <p14:section name="Presentation" id="{AF5A8620-8353-4C9B-BD4C-189D9E756919}">
          <p14:sldIdLst>
            <p14:sldId id="374"/>
            <p14:sldId id="2147482508"/>
            <p14:sldId id="2147482509"/>
            <p14:sldId id="284"/>
            <p14:sldId id="2147482507"/>
            <p14:sldId id="2147482510"/>
            <p14:sldId id="2147482511"/>
            <p14:sldId id="2147482512"/>
            <p14:sldId id="2147482228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F18723-1AFF-2D4D-BA2E-E09AD923F1C9}" name="Linnea Kvist" initials="LK" userId="S::linnea.kvist@teknikforetagen.se::c76f54c1-92f5-4c95-9282-bfce2191ed45" providerId="AD"/>
  <p188:author id="{25B9DFC1-D804-5AC9-5038-CE69633A122D}" name="Sofia Wieselfors" initials="SW" userId="S::sofia.wieselfors@teknikforetagen.se::d6f20b48-b7f0-49d8-97fe-57f36e5847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D26BB-E80D-063C-5C56-498EE6AF1BEA}" v="4" dt="2026-09-29T11:21:27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Försäljning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D4-4B27-ACB1-AD1AAC7FEA7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D4-4B27-ACB1-AD1AAC7FEA7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D4-4B27-ACB1-AD1AAC7FEA7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8D4-4B27-ACB1-AD1AAC7FEA7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8D4-4B27-ACB1-AD1AAC7FEA71}"/>
              </c:ext>
            </c:extLst>
          </c:dPt>
          <c:dLbls>
            <c:dLbl>
              <c:idx val="0"/>
              <c:layout>
                <c:manualLayout>
                  <c:x val="-1.1087179653466513E-2"/>
                  <c:y val="-2.3719382153051275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D4-4B27-ACB1-AD1AAC7FEA7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BADC3F6-A8A2-4A70-B450-389BA6F4BCE2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endParaRPr lang="sv-SE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8D4-4B27-ACB1-AD1AAC7FEA7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5F53AF7-E181-46C4-91EA-9F3D6C85BDA1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endParaRPr lang="sv-SE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8D4-4B27-ACB1-AD1AAC7FEA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Blad1!$A$2:$A$6</c:f>
              <c:strCache>
                <c:ptCount val="5"/>
                <c:pt idx="0">
                  <c:v>Teknik, produkter, processer</c:v>
                </c:pt>
                <c:pt idx="1">
                  <c:v>Affärsmodeller</c:v>
                </c:pt>
                <c:pt idx="2">
                  <c:v>Infrastruktur &amp; produktionssystem</c:v>
                </c:pt>
                <c:pt idx="3">
                  <c:v>Lagar &amp; regler</c:v>
                </c:pt>
                <c:pt idx="4">
                  <c:v>Kultur &amp; värderingar</c:v>
                </c:pt>
              </c:strCache>
            </c:strRef>
          </c:cat>
          <c:val>
            <c:numRef>
              <c:f>Blad1!$B$2:$B$6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8D4-4B27-ACB1-AD1AAC7FEA71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20B56F-AD1E-4D0D-9314-79FB8A3A79D7}" type="doc">
      <dgm:prSet loTypeId="urn:microsoft.com/office/officeart/2018/2/layout/IconVerticalSolidList" loCatId="icon" qsTypeId="urn:microsoft.com/office/officeart/2005/8/quickstyle/simple1#6" qsCatId="simple" csTypeId="urn:microsoft.com/office/officeart/2005/8/colors/accent2_2#4" csCatId="accent2" phldr="1"/>
      <dgm:spPr/>
      <dgm:t>
        <a:bodyPr/>
        <a:lstStyle/>
        <a:p>
          <a:endParaRPr lang="en-US"/>
        </a:p>
      </dgm:t>
    </dgm:pt>
    <dgm:pt modelId="{BFBAD8B0-6364-423C-971D-1C7431CB7CBF}">
      <dgm:prSet/>
      <dgm:spPr/>
      <dgm:t>
        <a:bodyPr/>
        <a:lstStyle/>
        <a:p>
          <a:r>
            <a:rPr lang="en-US" b="1" dirty="0"/>
            <a:t>Net Zero Industry</a:t>
          </a:r>
          <a:r>
            <a:rPr lang="en-US" dirty="0"/>
            <a:t> </a:t>
          </a:r>
          <a:r>
            <a:rPr lang="en-US" dirty="0" err="1"/>
            <a:t>är</a:t>
          </a:r>
          <a:r>
            <a:rPr lang="en-US" dirty="0"/>
            <a:t> </a:t>
          </a:r>
          <a:r>
            <a:rPr lang="en-US" dirty="0" err="1"/>
            <a:t>ett</a:t>
          </a:r>
          <a:r>
            <a:rPr lang="en-US" dirty="0"/>
            <a:t> av fem program </a:t>
          </a:r>
          <a:r>
            <a:rPr lang="en-US" dirty="0" err="1"/>
            <a:t>inom</a:t>
          </a:r>
          <a:r>
            <a:rPr lang="en-US" dirty="0"/>
            <a:t> Impact Innovation med </a:t>
          </a:r>
          <a:r>
            <a:rPr lang="en-US" dirty="0" err="1"/>
            <a:t>syfte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skapa</a:t>
          </a:r>
          <a:r>
            <a:rPr lang="en-US" dirty="0"/>
            <a:t> </a:t>
          </a:r>
          <a:r>
            <a:rPr lang="en-US" dirty="0" err="1"/>
            <a:t>förändring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systemnivå</a:t>
          </a:r>
          <a:r>
            <a:rPr lang="en-US" dirty="0"/>
            <a:t> </a:t>
          </a:r>
          <a:r>
            <a:rPr lang="en-US" dirty="0" err="1"/>
            <a:t>där</a:t>
          </a:r>
          <a:r>
            <a:rPr lang="en-US" dirty="0"/>
            <a:t> alla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berörs</a:t>
          </a:r>
          <a:r>
            <a:rPr lang="en-US" dirty="0"/>
            <a:t> </a:t>
          </a:r>
          <a:r>
            <a:rPr lang="en-US" dirty="0" err="1"/>
            <a:t>direkt</a:t>
          </a:r>
          <a:r>
            <a:rPr lang="en-US" dirty="0"/>
            <a:t>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indirekt</a:t>
          </a:r>
          <a:r>
            <a:rPr lang="en-US" dirty="0"/>
            <a:t> av </a:t>
          </a:r>
          <a:r>
            <a:rPr lang="en-US" dirty="0" err="1"/>
            <a:t>tillverkningsindustri</a:t>
          </a:r>
          <a:r>
            <a:rPr lang="en-US" dirty="0"/>
            <a:t> </a:t>
          </a:r>
          <a:r>
            <a:rPr lang="en-US" dirty="0" err="1"/>
            <a:t>är</a:t>
          </a:r>
          <a:r>
            <a:rPr lang="en-US" dirty="0"/>
            <a:t> med och driver </a:t>
          </a:r>
          <a:r>
            <a:rPr lang="en-US" dirty="0" err="1"/>
            <a:t>utvecklingen</a:t>
          </a:r>
          <a:r>
            <a:rPr lang="en-US" dirty="0"/>
            <a:t>. </a:t>
          </a:r>
        </a:p>
      </dgm:t>
    </dgm:pt>
    <dgm:pt modelId="{81676BF9-381F-4BF7-A086-E55FBE1954C9}" type="parTrans" cxnId="{44FA2201-294E-4D11-B6AC-F528E1F2D256}">
      <dgm:prSet/>
      <dgm:spPr/>
      <dgm:t>
        <a:bodyPr/>
        <a:lstStyle/>
        <a:p>
          <a:endParaRPr lang="en-US"/>
        </a:p>
      </dgm:t>
    </dgm:pt>
    <dgm:pt modelId="{E933E344-FE80-4082-A218-F5454D566ACD}" type="sibTrans" cxnId="{44FA2201-294E-4D11-B6AC-F528E1F2D256}">
      <dgm:prSet/>
      <dgm:spPr/>
      <dgm:t>
        <a:bodyPr/>
        <a:lstStyle/>
        <a:p>
          <a:endParaRPr lang="en-US"/>
        </a:p>
      </dgm:t>
    </dgm:pt>
    <dgm:pt modelId="{E73E4682-4731-4DEE-A9C9-83B193BF3D70}">
      <dgm:prSet/>
      <dgm:spPr>
        <a:ln>
          <a:solidFill>
            <a:schemeClr val="accent3"/>
          </a:solidFill>
        </a:ln>
      </dgm:spPr>
      <dgm:t>
        <a:bodyPr/>
        <a:lstStyle/>
        <a:p>
          <a:r>
            <a:rPr lang="en-US" dirty="0"/>
            <a:t>Impact Innovation </a:t>
          </a:r>
          <a:r>
            <a:rPr lang="en-US" dirty="0" err="1"/>
            <a:t>är</a:t>
          </a:r>
          <a:r>
            <a:rPr lang="en-US" dirty="0"/>
            <a:t> </a:t>
          </a:r>
          <a:r>
            <a:rPr lang="en-US" dirty="0" err="1"/>
            <a:t>Sveriges</a:t>
          </a:r>
          <a:r>
            <a:rPr lang="en-US" dirty="0"/>
            <a:t> </a:t>
          </a:r>
          <a:r>
            <a:rPr lang="en-US" dirty="0" err="1"/>
            <a:t>stora</a:t>
          </a:r>
          <a:r>
            <a:rPr lang="en-US" dirty="0"/>
            <a:t> </a:t>
          </a:r>
          <a:r>
            <a:rPr lang="en-US" dirty="0" err="1"/>
            <a:t>innovationssatsning</a:t>
          </a:r>
          <a:r>
            <a:rPr lang="en-US" dirty="0"/>
            <a:t> för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tackla</a:t>
          </a:r>
          <a:br>
            <a:rPr lang="en-US" dirty="0"/>
          </a:br>
          <a:r>
            <a:rPr lang="en-US" dirty="0" err="1"/>
            <a:t>vår</a:t>
          </a:r>
          <a:r>
            <a:rPr lang="en-US" dirty="0"/>
            <a:t> </a:t>
          </a:r>
          <a:r>
            <a:rPr lang="en-US" dirty="0" err="1"/>
            <a:t>tids</a:t>
          </a:r>
          <a:r>
            <a:rPr lang="en-US" dirty="0"/>
            <a:t> </a:t>
          </a:r>
          <a:r>
            <a:rPr lang="en-US" dirty="0" err="1"/>
            <a:t>utmaningar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ett</a:t>
          </a:r>
          <a:r>
            <a:rPr lang="en-US" dirty="0"/>
            <a:t> </a:t>
          </a:r>
          <a:r>
            <a:rPr lang="en-US" dirty="0" err="1"/>
            <a:t>samarbete</a:t>
          </a:r>
          <a:r>
            <a:rPr lang="en-US" dirty="0"/>
            <a:t> </a:t>
          </a:r>
          <a:r>
            <a:rPr lang="en-US" dirty="0" err="1"/>
            <a:t>mellan</a:t>
          </a:r>
          <a:r>
            <a:rPr lang="en-US" dirty="0"/>
            <a:t> </a:t>
          </a:r>
          <a:r>
            <a:rPr lang="en-US" dirty="0" err="1"/>
            <a:t>aktörer</a:t>
          </a:r>
          <a:r>
            <a:rPr lang="en-US" dirty="0"/>
            <a:t> </a:t>
          </a:r>
          <a:r>
            <a:rPr lang="en-US" dirty="0" err="1"/>
            <a:t>inom</a:t>
          </a:r>
          <a:r>
            <a:rPr lang="en-US" dirty="0"/>
            <a:t> </a:t>
          </a:r>
          <a:r>
            <a:rPr lang="en-US" dirty="0" err="1"/>
            <a:t>näringslivet</a:t>
          </a:r>
          <a:r>
            <a:rPr lang="en-US" dirty="0"/>
            <a:t>, </a:t>
          </a:r>
          <a:r>
            <a:rPr lang="en-US" dirty="0" err="1"/>
            <a:t>akademin</a:t>
          </a:r>
          <a:r>
            <a:rPr lang="en-US" dirty="0"/>
            <a:t> och det </a:t>
          </a:r>
          <a:r>
            <a:rPr lang="en-US" dirty="0" err="1"/>
            <a:t>offentliga</a:t>
          </a:r>
          <a:r>
            <a:rPr lang="en-US" dirty="0"/>
            <a:t>. </a:t>
          </a:r>
        </a:p>
      </dgm:t>
    </dgm:pt>
    <dgm:pt modelId="{F88949A1-F08A-4DFE-A34A-1078D4993043}" type="parTrans" cxnId="{F8B4A852-409C-4FCE-BAE1-0EE7F2F423AF}">
      <dgm:prSet/>
      <dgm:spPr/>
      <dgm:t>
        <a:bodyPr/>
        <a:lstStyle/>
        <a:p>
          <a:endParaRPr lang="en-US"/>
        </a:p>
      </dgm:t>
    </dgm:pt>
    <dgm:pt modelId="{DABEB1F3-248F-43B9-9255-D8489A3542B0}" type="sibTrans" cxnId="{F8B4A852-409C-4FCE-BAE1-0EE7F2F423AF}">
      <dgm:prSet/>
      <dgm:spPr/>
      <dgm:t>
        <a:bodyPr/>
        <a:lstStyle/>
        <a:p>
          <a:endParaRPr lang="en-US"/>
        </a:p>
      </dgm:t>
    </dgm:pt>
    <dgm:pt modelId="{A9227686-F4A4-4DA2-BED4-3746730136F7}">
      <dgm:prSet/>
      <dgm:spPr/>
      <dgm:t>
        <a:bodyPr/>
        <a:lstStyle/>
        <a:p>
          <a:r>
            <a:rPr lang="en-US" dirty="0"/>
            <a:t>Impact Innovation </a:t>
          </a:r>
          <a:r>
            <a:rPr lang="en-US" dirty="0" err="1"/>
            <a:t>är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gemensam</a:t>
          </a:r>
          <a:r>
            <a:rPr lang="en-US" dirty="0"/>
            <a:t> </a:t>
          </a:r>
          <a:r>
            <a:rPr lang="en-US" dirty="0" err="1"/>
            <a:t>satsning</a:t>
          </a:r>
          <a:r>
            <a:rPr lang="en-US" dirty="0"/>
            <a:t> </a:t>
          </a:r>
          <a:r>
            <a:rPr lang="en-US" dirty="0" err="1"/>
            <a:t>mellan</a:t>
          </a:r>
          <a:r>
            <a:rPr lang="en-US" dirty="0"/>
            <a:t> </a:t>
          </a:r>
          <a:r>
            <a:rPr lang="en-US" dirty="0" err="1"/>
            <a:t>Energimyndigheten</a:t>
          </a:r>
          <a:r>
            <a:rPr lang="en-US" dirty="0"/>
            <a:t>, Formas och </a:t>
          </a:r>
          <a:r>
            <a:rPr lang="en-US" dirty="0" err="1"/>
            <a:t>Vinnova</a:t>
          </a:r>
          <a:r>
            <a:rPr lang="en-US" dirty="0"/>
            <a:t>. Till </a:t>
          </a:r>
          <a:r>
            <a:rPr lang="en-US" dirty="0" err="1"/>
            <a:t>grund</a:t>
          </a:r>
          <a:r>
            <a:rPr lang="en-US" dirty="0"/>
            <a:t> för </a:t>
          </a:r>
          <a:r>
            <a:rPr lang="en-US" dirty="0" err="1"/>
            <a:t>satsningen</a:t>
          </a:r>
          <a:r>
            <a:rPr lang="en-US" dirty="0"/>
            <a:t> ligger Agenda 2030, EU:s missioner och </a:t>
          </a:r>
          <a:r>
            <a:rPr lang="en-US" dirty="0" err="1"/>
            <a:t>samhällspolitiska</a:t>
          </a:r>
          <a:r>
            <a:rPr lang="en-US" dirty="0"/>
            <a:t> </a:t>
          </a:r>
          <a:r>
            <a:rPr lang="en-US" dirty="0" err="1"/>
            <a:t>mål</a:t>
          </a:r>
          <a:r>
            <a:rPr lang="en-US" dirty="0"/>
            <a:t>.</a:t>
          </a:r>
        </a:p>
      </dgm:t>
    </dgm:pt>
    <dgm:pt modelId="{30FA9DDE-F5CD-4F9A-8779-AD343E56644E}" type="parTrans" cxnId="{B2C6C7FE-F718-4A4A-81B7-825D872A9ADA}">
      <dgm:prSet/>
      <dgm:spPr/>
      <dgm:t>
        <a:bodyPr/>
        <a:lstStyle/>
        <a:p>
          <a:endParaRPr lang="en-US"/>
        </a:p>
      </dgm:t>
    </dgm:pt>
    <dgm:pt modelId="{8EF997A7-E817-4113-8EEB-8227F91D9573}" type="sibTrans" cxnId="{B2C6C7FE-F718-4A4A-81B7-825D872A9ADA}">
      <dgm:prSet/>
      <dgm:spPr/>
      <dgm:t>
        <a:bodyPr/>
        <a:lstStyle/>
        <a:p>
          <a:endParaRPr lang="en-US"/>
        </a:p>
      </dgm:t>
    </dgm:pt>
    <dgm:pt modelId="{7E93A3D4-12BC-46E4-B0F4-EBCA4F56A4AA}" type="pres">
      <dgm:prSet presAssocID="{4E20B56F-AD1E-4D0D-9314-79FB8A3A79D7}" presName="root" presStyleCnt="0">
        <dgm:presLayoutVars>
          <dgm:dir/>
          <dgm:resizeHandles val="exact"/>
        </dgm:presLayoutVars>
      </dgm:prSet>
      <dgm:spPr/>
    </dgm:pt>
    <dgm:pt modelId="{9805FDCF-6A45-443D-AF21-4AED8B2F2F3B}" type="pres">
      <dgm:prSet presAssocID="{BFBAD8B0-6364-423C-971D-1C7431CB7CBF}" presName="compNode" presStyleCnt="0"/>
      <dgm:spPr/>
    </dgm:pt>
    <dgm:pt modelId="{0A6524EA-078A-440E-BF35-4D8C31885EB9}" type="pres">
      <dgm:prSet presAssocID="{BFBAD8B0-6364-423C-971D-1C7431CB7CBF}" presName="bgRect" presStyleLbl="bgShp" presStyleIdx="0" presStyleCnt="3"/>
      <dgm:spPr>
        <a:solidFill>
          <a:schemeClr val="accent3"/>
        </a:solidFill>
      </dgm:spPr>
    </dgm:pt>
    <dgm:pt modelId="{C7E47E8A-C8C5-4376-B3B1-D302CCCBAD33}" type="pres">
      <dgm:prSet presAssocID="{BFBAD8B0-6364-423C-971D-1C7431CB7CB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ödlampa"/>
        </a:ext>
      </dgm:extLst>
    </dgm:pt>
    <dgm:pt modelId="{F19C2C59-BB87-483B-83FD-3C7A4A7C7DFD}" type="pres">
      <dgm:prSet presAssocID="{BFBAD8B0-6364-423C-971D-1C7431CB7CBF}" presName="spaceRect" presStyleCnt="0"/>
      <dgm:spPr/>
    </dgm:pt>
    <dgm:pt modelId="{3A690EEB-5ED9-4233-AD98-2F0C63AA7C15}" type="pres">
      <dgm:prSet presAssocID="{BFBAD8B0-6364-423C-971D-1C7431CB7CBF}" presName="parTx" presStyleLbl="revTx" presStyleIdx="0" presStyleCnt="3" custLinFactY="-7638" custLinFactNeighborX="-1148" custLinFactNeighborY="-100000">
        <dgm:presLayoutVars>
          <dgm:chMax val="0"/>
          <dgm:chPref val="0"/>
        </dgm:presLayoutVars>
      </dgm:prSet>
      <dgm:spPr/>
    </dgm:pt>
    <dgm:pt modelId="{F5C6BB57-97E0-4C83-B7DF-82B2441ACD90}" type="pres">
      <dgm:prSet presAssocID="{E933E344-FE80-4082-A218-F5454D566ACD}" presName="sibTrans" presStyleCnt="0"/>
      <dgm:spPr/>
    </dgm:pt>
    <dgm:pt modelId="{165B3CB5-55D6-4976-BFB0-0CEF4CD72141}" type="pres">
      <dgm:prSet presAssocID="{E73E4682-4731-4DEE-A9C9-83B193BF3D70}" presName="compNode" presStyleCnt="0"/>
      <dgm:spPr/>
    </dgm:pt>
    <dgm:pt modelId="{40853ABB-B49F-4AD2-9CB1-93FD226589A4}" type="pres">
      <dgm:prSet presAssocID="{E73E4682-4731-4DEE-A9C9-83B193BF3D70}" presName="bgRect" presStyleLbl="bgShp" presStyleIdx="1" presStyleCnt="3"/>
      <dgm:spPr>
        <a:solidFill>
          <a:schemeClr val="accent3"/>
        </a:solidFill>
        <a:ln>
          <a:solidFill>
            <a:schemeClr val="accent3"/>
          </a:solidFill>
        </a:ln>
      </dgm:spPr>
    </dgm:pt>
    <dgm:pt modelId="{7A4C5239-F540-460C-BA34-44A56C61AC2E}" type="pres">
      <dgm:prSet presAssocID="{E73E4682-4731-4DEE-A9C9-83B193BF3D7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kakning"/>
        </a:ext>
      </dgm:extLst>
    </dgm:pt>
    <dgm:pt modelId="{F010CF84-29EE-446F-82A2-AF0C9B151ECD}" type="pres">
      <dgm:prSet presAssocID="{E73E4682-4731-4DEE-A9C9-83B193BF3D70}" presName="spaceRect" presStyleCnt="0"/>
      <dgm:spPr/>
    </dgm:pt>
    <dgm:pt modelId="{9E7EAE3A-6EB6-4513-8315-E191D3F8CBBB}" type="pres">
      <dgm:prSet presAssocID="{E73E4682-4731-4DEE-A9C9-83B193BF3D70}" presName="parTx" presStyleLbl="revTx" presStyleIdx="1" presStyleCnt="3">
        <dgm:presLayoutVars>
          <dgm:chMax val="0"/>
          <dgm:chPref val="0"/>
        </dgm:presLayoutVars>
      </dgm:prSet>
      <dgm:spPr/>
    </dgm:pt>
    <dgm:pt modelId="{7B816FDE-F5D0-4BF0-A8FE-BE4AF032D2CE}" type="pres">
      <dgm:prSet presAssocID="{DABEB1F3-248F-43B9-9255-D8489A3542B0}" presName="sibTrans" presStyleCnt="0"/>
      <dgm:spPr/>
    </dgm:pt>
    <dgm:pt modelId="{0492B893-C77E-4F94-8AAE-9D7BBCC3CA50}" type="pres">
      <dgm:prSet presAssocID="{A9227686-F4A4-4DA2-BED4-3746730136F7}" presName="compNode" presStyleCnt="0"/>
      <dgm:spPr/>
    </dgm:pt>
    <dgm:pt modelId="{366ABB37-87D0-400D-AE63-61702D44741D}" type="pres">
      <dgm:prSet presAssocID="{A9227686-F4A4-4DA2-BED4-3746730136F7}" presName="bgRect" presStyleLbl="bgShp" presStyleIdx="2" presStyleCnt="3"/>
      <dgm:spPr>
        <a:solidFill>
          <a:schemeClr val="accent3"/>
        </a:solidFill>
      </dgm:spPr>
    </dgm:pt>
    <dgm:pt modelId="{FAE4A308-3702-4B97-8B76-712D208E829A}" type="pres">
      <dgm:prSet presAssocID="{A9227686-F4A4-4DA2-BED4-3746730136F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C5C4CEFF-C84A-41E3-B40E-367FE87E41FC}" type="pres">
      <dgm:prSet presAssocID="{A9227686-F4A4-4DA2-BED4-3746730136F7}" presName="spaceRect" presStyleCnt="0"/>
      <dgm:spPr/>
    </dgm:pt>
    <dgm:pt modelId="{4BFBEFC0-7AEB-4AA0-B831-901EE30F1016}" type="pres">
      <dgm:prSet presAssocID="{A9227686-F4A4-4DA2-BED4-3746730136F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4FA2201-294E-4D11-B6AC-F528E1F2D256}" srcId="{4E20B56F-AD1E-4D0D-9314-79FB8A3A79D7}" destId="{BFBAD8B0-6364-423C-971D-1C7431CB7CBF}" srcOrd="0" destOrd="0" parTransId="{81676BF9-381F-4BF7-A086-E55FBE1954C9}" sibTransId="{E933E344-FE80-4082-A218-F5454D566ACD}"/>
    <dgm:cxn modelId="{49CE2A2F-C5FE-4B58-B764-36CB619E0CED}" type="presOf" srcId="{4E20B56F-AD1E-4D0D-9314-79FB8A3A79D7}" destId="{7E93A3D4-12BC-46E4-B0F4-EBCA4F56A4AA}" srcOrd="0" destOrd="0" presId="urn:microsoft.com/office/officeart/2018/2/layout/IconVerticalSolidList"/>
    <dgm:cxn modelId="{41B65E36-D0BD-492B-A301-739A9925DC99}" type="presOf" srcId="{BFBAD8B0-6364-423C-971D-1C7431CB7CBF}" destId="{3A690EEB-5ED9-4233-AD98-2F0C63AA7C15}" srcOrd="0" destOrd="0" presId="urn:microsoft.com/office/officeart/2018/2/layout/IconVerticalSolidList"/>
    <dgm:cxn modelId="{F8B4A852-409C-4FCE-BAE1-0EE7F2F423AF}" srcId="{4E20B56F-AD1E-4D0D-9314-79FB8A3A79D7}" destId="{E73E4682-4731-4DEE-A9C9-83B193BF3D70}" srcOrd="1" destOrd="0" parTransId="{F88949A1-F08A-4DFE-A34A-1078D4993043}" sibTransId="{DABEB1F3-248F-43B9-9255-D8489A3542B0}"/>
    <dgm:cxn modelId="{0DD35E80-E68A-44F8-8CE0-544A2D3982BD}" type="presOf" srcId="{E73E4682-4731-4DEE-A9C9-83B193BF3D70}" destId="{9E7EAE3A-6EB6-4513-8315-E191D3F8CBBB}" srcOrd="0" destOrd="0" presId="urn:microsoft.com/office/officeart/2018/2/layout/IconVerticalSolidList"/>
    <dgm:cxn modelId="{75319AF7-0237-4BAD-BF36-43A21F1FE531}" type="presOf" srcId="{A9227686-F4A4-4DA2-BED4-3746730136F7}" destId="{4BFBEFC0-7AEB-4AA0-B831-901EE30F1016}" srcOrd="0" destOrd="0" presId="urn:microsoft.com/office/officeart/2018/2/layout/IconVerticalSolidList"/>
    <dgm:cxn modelId="{B2C6C7FE-F718-4A4A-81B7-825D872A9ADA}" srcId="{4E20B56F-AD1E-4D0D-9314-79FB8A3A79D7}" destId="{A9227686-F4A4-4DA2-BED4-3746730136F7}" srcOrd="2" destOrd="0" parTransId="{30FA9DDE-F5CD-4F9A-8779-AD343E56644E}" sibTransId="{8EF997A7-E817-4113-8EEB-8227F91D9573}"/>
    <dgm:cxn modelId="{6E0458EC-0FF8-4C9F-BE4A-C1AF7C56E980}" type="presParOf" srcId="{7E93A3D4-12BC-46E4-B0F4-EBCA4F56A4AA}" destId="{9805FDCF-6A45-443D-AF21-4AED8B2F2F3B}" srcOrd="0" destOrd="0" presId="urn:microsoft.com/office/officeart/2018/2/layout/IconVerticalSolidList"/>
    <dgm:cxn modelId="{327DEA3B-C1AC-4B05-A38A-7F4E50BA1874}" type="presParOf" srcId="{9805FDCF-6A45-443D-AF21-4AED8B2F2F3B}" destId="{0A6524EA-078A-440E-BF35-4D8C31885EB9}" srcOrd="0" destOrd="0" presId="urn:microsoft.com/office/officeart/2018/2/layout/IconVerticalSolidList"/>
    <dgm:cxn modelId="{73FB40AD-E593-461D-A9C6-63DAC9D20AED}" type="presParOf" srcId="{9805FDCF-6A45-443D-AF21-4AED8B2F2F3B}" destId="{C7E47E8A-C8C5-4376-B3B1-D302CCCBAD33}" srcOrd="1" destOrd="0" presId="urn:microsoft.com/office/officeart/2018/2/layout/IconVerticalSolidList"/>
    <dgm:cxn modelId="{2E7EF70E-668E-4123-8B1A-B0F2F728C47C}" type="presParOf" srcId="{9805FDCF-6A45-443D-AF21-4AED8B2F2F3B}" destId="{F19C2C59-BB87-483B-83FD-3C7A4A7C7DFD}" srcOrd="2" destOrd="0" presId="urn:microsoft.com/office/officeart/2018/2/layout/IconVerticalSolidList"/>
    <dgm:cxn modelId="{9CDEFD31-6CB7-4FC7-801D-940C3484E4D3}" type="presParOf" srcId="{9805FDCF-6A45-443D-AF21-4AED8B2F2F3B}" destId="{3A690EEB-5ED9-4233-AD98-2F0C63AA7C15}" srcOrd="3" destOrd="0" presId="urn:microsoft.com/office/officeart/2018/2/layout/IconVerticalSolidList"/>
    <dgm:cxn modelId="{560F4C4A-7741-46E1-93B6-155A72BD5B25}" type="presParOf" srcId="{7E93A3D4-12BC-46E4-B0F4-EBCA4F56A4AA}" destId="{F5C6BB57-97E0-4C83-B7DF-82B2441ACD90}" srcOrd="1" destOrd="0" presId="urn:microsoft.com/office/officeart/2018/2/layout/IconVerticalSolidList"/>
    <dgm:cxn modelId="{16A9968B-91E0-437F-B376-9D4C4F973B8F}" type="presParOf" srcId="{7E93A3D4-12BC-46E4-B0F4-EBCA4F56A4AA}" destId="{165B3CB5-55D6-4976-BFB0-0CEF4CD72141}" srcOrd="2" destOrd="0" presId="urn:microsoft.com/office/officeart/2018/2/layout/IconVerticalSolidList"/>
    <dgm:cxn modelId="{DD97C633-2238-478A-8790-35B530FB0E95}" type="presParOf" srcId="{165B3CB5-55D6-4976-BFB0-0CEF4CD72141}" destId="{40853ABB-B49F-4AD2-9CB1-93FD226589A4}" srcOrd="0" destOrd="0" presId="urn:microsoft.com/office/officeart/2018/2/layout/IconVerticalSolidList"/>
    <dgm:cxn modelId="{693850D8-B584-4F66-ABA6-1255432569AA}" type="presParOf" srcId="{165B3CB5-55D6-4976-BFB0-0CEF4CD72141}" destId="{7A4C5239-F540-460C-BA34-44A56C61AC2E}" srcOrd="1" destOrd="0" presId="urn:microsoft.com/office/officeart/2018/2/layout/IconVerticalSolidList"/>
    <dgm:cxn modelId="{ACFC1839-AE04-4FF0-BDF5-708168A17945}" type="presParOf" srcId="{165B3CB5-55D6-4976-BFB0-0CEF4CD72141}" destId="{F010CF84-29EE-446F-82A2-AF0C9B151ECD}" srcOrd="2" destOrd="0" presId="urn:microsoft.com/office/officeart/2018/2/layout/IconVerticalSolidList"/>
    <dgm:cxn modelId="{0B9452E7-99E5-4AA1-8FC1-FC5D074E397F}" type="presParOf" srcId="{165B3CB5-55D6-4976-BFB0-0CEF4CD72141}" destId="{9E7EAE3A-6EB6-4513-8315-E191D3F8CBBB}" srcOrd="3" destOrd="0" presId="urn:microsoft.com/office/officeart/2018/2/layout/IconVerticalSolidList"/>
    <dgm:cxn modelId="{CD2D5048-5BDE-4C2D-B235-CE56C99396F2}" type="presParOf" srcId="{7E93A3D4-12BC-46E4-B0F4-EBCA4F56A4AA}" destId="{7B816FDE-F5D0-4BF0-A8FE-BE4AF032D2CE}" srcOrd="3" destOrd="0" presId="urn:microsoft.com/office/officeart/2018/2/layout/IconVerticalSolidList"/>
    <dgm:cxn modelId="{68219512-A64B-42A5-A099-53A078C5010E}" type="presParOf" srcId="{7E93A3D4-12BC-46E4-B0F4-EBCA4F56A4AA}" destId="{0492B893-C77E-4F94-8AAE-9D7BBCC3CA50}" srcOrd="4" destOrd="0" presId="urn:microsoft.com/office/officeart/2018/2/layout/IconVerticalSolidList"/>
    <dgm:cxn modelId="{AFC510F2-7DE3-4127-AC1C-9D3E3A242F00}" type="presParOf" srcId="{0492B893-C77E-4F94-8AAE-9D7BBCC3CA50}" destId="{366ABB37-87D0-400D-AE63-61702D44741D}" srcOrd="0" destOrd="0" presId="urn:microsoft.com/office/officeart/2018/2/layout/IconVerticalSolidList"/>
    <dgm:cxn modelId="{3CB269EA-8D32-4B28-A96E-9097156A3AB9}" type="presParOf" srcId="{0492B893-C77E-4F94-8AAE-9D7BBCC3CA50}" destId="{FAE4A308-3702-4B97-8B76-712D208E829A}" srcOrd="1" destOrd="0" presId="urn:microsoft.com/office/officeart/2018/2/layout/IconVerticalSolidList"/>
    <dgm:cxn modelId="{C53841CB-C749-4B65-88D9-D07036D34F8F}" type="presParOf" srcId="{0492B893-C77E-4F94-8AAE-9D7BBCC3CA50}" destId="{C5C4CEFF-C84A-41E3-B40E-367FE87E41FC}" srcOrd="2" destOrd="0" presId="urn:microsoft.com/office/officeart/2018/2/layout/IconVerticalSolidList"/>
    <dgm:cxn modelId="{D07E26E6-35BC-424D-9ADE-A4A1CD89004F}" type="presParOf" srcId="{0492B893-C77E-4F94-8AAE-9D7BBCC3CA50}" destId="{4BFBEFC0-7AEB-4AA0-B831-901EE30F101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451CBE-19CD-4E28-8638-31AB6AFD9EF0}" type="doc">
      <dgm:prSet loTypeId="urn:microsoft.com/office/officeart/2005/8/layout/default" loCatId="list" qsTypeId="urn:microsoft.com/office/officeart/2005/8/quickstyle/simple4#1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6D76CA83-D5AD-44CB-B34F-FC85F048B91A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Breda </a:t>
          </a:r>
          <a:r>
            <a:rPr lang="en-US" dirty="0" err="1"/>
            <a:t>återkommande</a:t>
          </a:r>
          <a:r>
            <a:rPr lang="en-US" dirty="0"/>
            <a:t> </a:t>
          </a:r>
          <a:r>
            <a:rPr lang="en-US" dirty="0" err="1"/>
            <a:t>utlysningar</a:t>
          </a:r>
          <a:r>
            <a:rPr lang="en-US" dirty="0"/>
            <a:t>  mot </a:t>
          </a:r>
          <a:r>
            <a:rPr lang="en-US" dirty="0" err="1"/>
            <a:t>missionen</a:t>
          </a:r>
          <a:r>
            <a:rPr lang="en-US" dirty="0"/>
            <a:t> ​</a:t>
          </a:r>
        </a:p>
      </dgm:t>
    </dgm:pt>
    <dgm:pt modelId="{17360600-E619-45F9-B65D-5AC7C2BA41CD}" type="parTrans" cxnId="{3FFBFBEB-C891-4451-870D-482FBE81141E}">
      <dgm:prSet/>
      <dgm:spPr/>
      <dgm:t>
        <a:bodyPr/>
        <a:lstStyle/>
        <a:p>
          <a:endParaRPr lang="en-US"/>
        </a:p>
      </dgm:t>
    </dgm:pt>
    <dgm:pt modelId="{5B849773-48CC-4647-87D5-09B06FF9CE12}" type="sibTrans" cxnId="{3FFBFBEB-C891-4451-870D-482FBE81141E}">
      <dgm:prSet/>
      <dgm:spPr/>
      <dgm:t>
        <a:bodyPr/>
        <a:lstStyle/>
        <a:p>
          <a:endParaRPr lang="en-US"/>
        </a:p>
      </dgm:t>
    </dgm:pt>
    <dgm:pt modelId="{0D4A6E90-7028-4510-BF3A-3B3BBCC529E4}">
      <dgm:prSet/>
      <dgm:spPr>
        <a:solidFill>
          <a:schemeClr val="accent2"/>
        </a:solidFill>
      </dgm:spPr>
      <dgm:t>
        <a:bodyPr/>
        <a:lstStyle/>
        <a:p>
          <a:r>
            <a:rPr lang="en-US" dirty="0" err="1"/>
            <a:t>Missionsstrategiska</a:t>
          </a:r>
          <a:r>
            <a:rPr lang="en-US" dirty="0"/>
            <a:t> </a:t>
          </a:r>
          <a:r>
            <a:rPr lang="en-US" dirty="0" err="1"/>
            <a:t>utlysningar</a:t>
          </a:r>
          <a:r>
            <a:rPr lang="en-US" dirty="0"/>
            <a:t> ​</a:t>
          </a:r>
          <a:br>
            <a:rPr lang="en-US" dirty="0"/>
          </a:br>
          <a:r>
            <a:rPr lang="en-US" dirty="0" err="1"/>
            <a:t>inom</a:t>
          </a:r>
          <a:r>
            <a:rPr lang="en-US" dirty="0"/>
            <a:t> </a:t>
          </a:r>
          <a:r>
            <a:rPr lang="en-US" dirty="0" err="1"/>
            <a:t>prioriterade</a:t>
          </a:r>
          <a:r>
            <a:rPr lang="en-US" dirty="0"/>
            <a:t> </a:t>
          </a:r>
          <a:r>
            <a:rPr lang="en-US" dirty="0" err="1"/>
            <a:t>områden</a:t>
          </a:r>
          <a:r>
            <a:rPr lang="en-US" dirty="0"/>
            <a:t> (SME och </a:t>
          </a:r>
          <a:r>
            <a:rPr lang="en-US" dirty="0" err="1"/>
            <a:t>kompetens</a:t>
          </a:r>
          <a:r>
            <a:rPr lang="en-US" dirty="0"/>
            <a:t>)​</a:t>
          </a:r>
        </a:p>
      </dgm:t>
    </dgm:pt>
    <dgm:pt modelId="{B89076DF-648D-44B5-9E27-66BEA4CDE38E}" type="parTrans" cxnId="{8EC64088-3F9A-4664-9300-CC6E7487D1C1}">
      <dgm:prSet/>
      <dgm:spPr/>
      <dgm:t>
        <a:bodyPr/>
        <a:lstStyle/>
        <a:p>
          <a:endParaRPr lang="en-US"/>
        </a:p>
      </dgm:t>
    </dgm:pt>
    <dgm:pt modelId="{58AD0600-A1B1-4755-9752-5623060A4BD9}" type="sibTrans" cxnId="{8EC64088-3F9A-4664-9300-CC6E7487D1C1}">
      <dgm:prSet/>
      <dgm:spPr/>
      <dgm:t>
        <a:bodyPr/>
        <a:lstStyle/>
        <a:p>
          <a:endParaRPr lang="en-US"/>
        </a:p>
      </dgm:t>
    </dgm:pt>
    <dgm:pt modelId="{56F3D5AC-33A0-43D6-AAB6-50F3C99ADEF5}">
      <dgm:prSet/>
      <dgm:spPr>
        <a:solidFill>
          <a:schemeClr val="accent2"/>
        </a:solidFill>
      </dgm:spPr>
      <dgm:t>
        <a:bodyPr/>
        <a:lstStyle/>
        <a:p>
          <a:r>
            <a:rPr lang="en-US" dirty="0" err="1"/>
            <a:t>Projektstöd</a:t>
          </a:r>
          <a:r>
            <a:rPr lang="en-US" dirty="0"/>
            <a:t> för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maximera</a:t>
          </a:r>
          <a:r>
            <a:rPr lang="en-US" dirty="0"/>
            <a:t> </a:t>
          </a:r>
          <a:r>
            <a:rPr lang="en-US" dirty="0" err="1"/>
            <a:t>projektens</a:t>
          </a:r>
          <a:r>
            <a:rPr lang="en-US" dirty="0"/>
            <a:t> </a:t>
          </a:r>
          <a:r>
            <a:rPr lang="en-US" dirty="0" err="1"/>
            <a:t>effekter</a:t>
          </a:r>
          <a:endParaRPr lang="en-US" dirty="0"/>
        </a:p>
      </dgm:t>
    </dgm:pt>
    <dgm:pt modelId="{A580AFC3-67A7-443D-8D79-D7CF9468DDA4}" type="parTrans" cxnId="{7DFBF216-85C0-4D2E-AC3E-31D3C6D09693}">
      <dgm:prSet/>
      <dgm:spPr/>
      <dgm:t>
        <a:bodyPr/>
        <a:lstStyle/>
        <a:p>
          <a:endParaRPr lang="en-US"/>
        </a:p>
      </dgm:t>
    </dgm:pt>
    <dgm:pt modelId="{52C41E87-74E4-4BBA-8F41-4C8603F45873}" type="sibTrans" cxnId="{7DFBF216-85C0-4D2E-AC3E-31D3C6D09693}">
      <dgm:prSet/>
      <dgm:spPr/>
      <dgm:t>
        <a:bodyPr/>
        <a:lstStyle/>
        <a:p>
          <a:endParaRPr lang="en-US"/>
        </a:p>
      </dgm:t>
    </dgm:pt>
    <dgm:pt modelId="{369A1F10-021C-4C01-B1E2-E661169BF740}">
      <dgm:prSet/>
      <dgm:spPr>
        <a:solidFill>
          <a:schemeClr val="accent2"/>
        </a:solidFill>
      </dgm:spPr>
      <dgm:t>
        <a:bodyPr/>
        <a:lstStyle/>
        <a:p>
          <a:r>
            <a:rPr lang="en-US"/>
            <a:t>Inspiration, mobilisering och nätverk​</a:t>
          </a:r>
        </a:p>
      </dgm:t>
    </dgm:pt>
    <dgm:pt modelId="{B67480BA-6207-4433-8C2A-0C336F2E3840}" type="parTrans" cxnId="{F4E97615-7D3F-47D4-8177-84A5070997F5}">
      <dgm:prSet/>
      <dgm:spPr/>
      <dgm:t>
        <a:bodyPr/>
        <a:lstStyle/>
        <a:p>
          <a:endParaRPr lang="en-US"/>
        </a:p>
      </dgm:t>
    </dgm:pt>
    <dgm:pt modelId="{304E9518-02C2-45A3-A352-A6C3D69B05D5}" type="sibTrans" cxnId="{F4E97615-7D3F-47D4-8177-84A5070997F5}">
      <dgm:prSet/>
      <dgm:spPr/>
      <dgm:t>
        <a:bodyPr/>
        <a:lstStyle/>
        <a:p>
          <a:endParaRPr lang="en-US"/>
        </a:p>
      </dgm:t>
    </dgm:pt>
    <dgm:pt modelId="{A0464503-5A58-4E5C-984C-623D207E58F3}">
      <dgm:prSet/>
      <dgm:spPr>
        <a:solidFill>
          <a:schemeClr val="accent2"/>
        </a:solidFill>
      </dgm:spPr>
      <dgm:t>
        <a:bodyPr/>
        <a:lstStyle/>
        <a:p>
          <a:r>
            <a:rPr lang="en-US"/>
            <a:t>Kunskapshöjande insatser​</a:t>
          </a:r>
        </a:p>
      </dgm:t>
    </dgm:pt>
    <dgm:pt modelId="{1AF4366F-355E-4926-AB67-44B905CD15B4}" type="parTrans" cxnId="{37928E5E-08F9-4439-B33B-E616B8351C14}">
      <dgm:prSet/>
      <dgm:spPr/>
      <dgm:t>
        <a:bodyPr/>
        <a:lstStyle/>
        <a:p>
          <a:endParaRPr lang="en-US"/>
        </a:p>
      </dgm:t>
    </dgm:pt>
    <dgm:pt modelId="{BEAA8D37-7FE3-458D-8A86-505766455722}" type="sibTrans" cxnId="{37928E5E-08F9-4439-B33B-E616B8351C14}">
      <dgm:prSet/>
      <dgm:spPr/>
      <dgm:t>
        <a:bodyPr/>
        <a:lstStyle/>
        <a:p>
          <a:endParaRPr lang="en-US"/>
        </a:p>
      </dgm:t>
    </dgm:pt>
    <dgm:pt modelId="{EF8B071B-0E61-4B80-8B50-66A7673A6EED}">
      <dgm:prSet/>
      <dgm:spPr>
        <a:solidFill>
          <a:schemeClr val="accent2"/>
        </a:solidFill>
      </dgm:spPr>
      <dgm:t>
        <a:bodyPr/>
        <a:lstStyle/>
        <a:p>
          <a:r>
            <a:rPr lang="en-US"/>
            <a:t>Metodstöd och strategiarbete</a:t>
          </a:r>
        </a:p>
      </dgm:t>
    </dgm:pt>
    <dgm:pt modelId="{069052C5-5441-412D-9514-6655514CE9E6}" type="parTrans" cxnId="{3DE54AF2-4EDA-4A3C-80AC-E5AFB53CA33A}">
      <dgm:prSet/>
      <dgm:spPr/>
      <dgm:t>
        <a:bodyPr/>
        <a:lstStyle/>
        <a:p>
          <a:endParaRPr lang="en-US"/>
        </a:p>
      </dgm:t>
    </dgm:pt>
    <dgm:pt modelId="{11A7E691-1D13-43C9-8301-99950DF91357}" type="sibTrans" cxnId="{3DE54AF2-4EDA-4A3C-80AC-E5AFB53CA33A}">
      <dgm:prSet/>
      <dgm:spPr/>
      <dgm:t>
        <a:bodyPr/>
        <a:lstStyle/>
        <a:p>
          <a:endParaRPr lang="en-US"/>
        </a:p>
      </dgm:t>
    </dgm:pt>
    <dgm:pt modelId="{E1F4F907-C472-442D-A540-24465B990B89}">
      <dgm:prSet/>
      <dgm:spPr>
        <a:solidFill>
          <a:schemeClr val="accent2"/>
        </a:solidFill>
      </dgm:spPr>
      <dgm:t>
        <a:bodyPr/>
        <a:lstStyle/>
        <a:p>
          <a:r>
            <a:rPr lang="en-US"/>
            <a:t>Internationell uppkoppling </a:t>
          </a:r>
        </a:p>
      </dgm:t>
    </dgm:pt>
    <dgm:pt modelId="{B1D9F839-3EC5-4C6C-88B7-42566C688D90}" type="parTrans" cxnId="{8DC9FC6A-223A-417B-875F-DD319767F407}">
      <dgm:prSet/>
      <dgm:spPr/>
      <dgm:t>
        <a:bodyPr/>
        <a:lstStyle/>
        <a:p>
          <a:endParaRPr lang="en-US"/>
        </a:p>
      </dgm:t>
    </dgm:pt>
    <dgm:pt modelId="{7E0D128E-7D8E-40D8-86B0-C7F18B275F39}" type="sibTrans" cxnId="{8DC9FC6A-223A-417B-875F-DD319767F407}">
      <dgm:prSet/>
      <dgm:spPr/>
      <dgm:t>
        <a:bodyPr/>
        <a:lstStyle/>
        <a:p>
          <a:endParaRPr lang="en-US"/>
        </a:p>
      </dgm:t>
    </dgm:pt>
    <dgm:pt modelId="{AE6EE961-5879-4A8C-92EA-5A34014591D1}">
      <dgm:prSet/>
      <dgm:spPr>
        <a:solidFill>
          <a:schemeClr val="accent2"/>
        </a:solidFill>
      </dgm:spPr>
      <dgm:t>
        <a:bodyPr/>
        <a:lstStyle/>
        <a:p>
          <a:r>
            <a:rPr lang="en-US"/>
            <a:t>…</a:t>
          </a:r>
        </a:p>
      </dgm:t>
    </dgm:pt>
    <dgm:pt modelId="{BD6F099A-4F4C-4387-AEF1-9C2C7AF95E54}" type="parTrans" cxnId="{64F90967-259D-4E13-B595-78D07F6BD82A}">
      <dgm:prSet/>
      <dgm:spPr/>
      <dgm:t>
        <a:bodyPr/>
        <a:lstStyle/>
        <a:p>
          <a:endParaRPr lang="en-US"/>
        </a:p>
      </dgm:t>
    </dgm:pt>
    <dgm:pt modelId="{F25A7D5C-4307-46BA-BE66-548FAD4C8C1E}" type="sibTrans" cxnId="{64F90967-259D-4E13-B595-78D07F6BD82A}">
      <dgm:prSet/>
      <dgm:spPr/>
      <dgm:t>
        <a:bodyPr/>
        <a:lstStyle/>
        <a:p>
          <a:endParaRPr lang="en-US"/>
        </a:p>
      </dgm:t>
    </dgm:pt>
    <dgm:pt modelId="{B9CCFD3E-4894-4CA4-B6B0-C544AA5AD48C}" type="pres">
      <dgm:prSet presAssocID="{44451CBE-19CD-4E28-8638-31AB6AFD9EF0}" presName="diagram" presStyleCnt="0">
        <dgm:presLayoutVars>
          <dgm:dir/>
          <dgm:resizeHandles val="exact"/>
        </dgm:presLayoutVars>
      </dgm:prSet>
      <dgm:spPr/>
    </dgm:pt>
    <dgm:pt modelId="{7CC59CB2-4563-4A7A-9DE6-E59D7FB44E48}" type="pres">
      <dgm:prSet presAssocID="{6D76CA83-D5AD-44CB-B34F-FC85F048B91A}" presName="node" presStyleLbl="node1" presStyleIdx="0" presStyleCnt="8">
        <dgm:presLayoutVars>
          <dgm:bulletEnabled val="1"/>
        </dgm:presLayoutVars>
      </dgm:prSet>
      <dgm:spPr/>
    </dgm:pt>
    <dgm:pt modelId="{C8D9C3BE-C06E-498C-847D-B5B2BEB462EF}" type="pres">
      <dgm:prSet presAssocID="{5B849773-48CC-4647-87D5-09B06FF9CE12}" presName="sibTrans" presStyleCnt="0"/>
      <dgm:spPr/>
    </dgm:pt>
    <dgm:pt modelId="{F9E06F4F-A4E6-4610-8426-F106BCBF2B39}" type="pres">
      <dgm:prSet presAssocID="{0D4A6E90-7028-4510-BF3A-3B3BBCC529E4}" presName="node" presStyleLbl="node1" presStyleIdx="1" presStyleCnt="8">
        <dgm:presLayoutVars>
          <dgm:bulletEnabled val="1"/>
        </dgm:presLayoutVars>
      </dgm:prSet>
      <dgm:spPr/>
    </dgm:pt>
    <dgm:pt modelId="{5493AD6E-70E7-4F68-85AE-A7B8882A8439}" type="pres">
      <dgm:prSet presAssocID="{58AD0600-A1B1-4755-9752-5623060A4BD9}" presName="sibTrans" presStyleCnt="0"/>
      <dgm:spPr/>
    </dgm:pt>
    <dgm:pt modelId="{AC3C4FD8-8910-4B39-9496-9AE46F45099F}" type="pres">
      <dgm:prSet presAssocID="{56F3D5AC-33A0-43D6-AAB6-50F3C99ADEF5}" presName="node" presStyleLbl="node1" presStyleIdx="2" presStyleCnt="8">
        <dgm:presLayoutVars>
          <dgm:bulletEnabled val="1"/>
        </dgm:presLayoutVars>
      </dgm:prSet>
      <dgm:spPr/>
    </dgm:pt>
    <dgm:pt modelId="{50EF0F29-113D-4C91-BAB4-1AA99B42722D}" type="pres">
      <dgm:prSet presAssocID="{52C41E87-74E4-4BBA-8F41-4C8603F45873}" presName="sibTrans" presStyleCnt="0"/>
      <dgm:spPr/>
    </dgm:pt>
    <dgm:pt modelId="{6A51D231-AF3A-4011-8AEB-B95F118FF37F}" type="pres">
      <dgm:prSet presAssocID="{369A1F10-021C-4C01-B1E2-E661169BF740}" presName="node" presStyleLbl="node1" presStyleIdx="3" presStyleCnt="8" custLinFactNeighborX="126" custLinFactNeighborY="483">
        <dgm:presLayoutVars>
          <dgm:bulletEnabled val="1"/>
        </dgm:presLayoutVars>
      </dgm:prSet>
      <dgm:spPr/>
    </dgm:pt>
    <dgm:pt modelId="{0A93FFC7-633F-4B61-AF13-90A1D7F17DFE}" type="pres">
      <dgm:prSet presAssocID="{304E9518-02C2-45A3-A352-A6C3D69B05D5}" presName="sibTrans" presStyleCnt="0"/>
      <dgm:spPr/>
    </dgm:pt>
    <dgm:pt modelId="{EE5D4400-D5C1-4CAB-9407-128693500F37}" type="pres">
      <dgm:prSet presAssocID="{A0464503-5A58-4E5C-984C-623D207E58F3}" presName="node" presStyleLbl="node1" presStyleIdx="4" presStyleCnt="8">
        <dgm:presLayoutVars>
          <dgm:bulletEnabled val="1"/>
        </dgm:presLayoutVars>
      </dgm:prSet>
      <dgm:spPr/>
    </dgm:pt>
    <dgm:pt modelId="{D234EE8D-C0FC-4C25-841E-B58EA99A7AE6}" type="pres">
      <dgm:prSet presAssocID="{BEAA8D37-7FE3-458D-8A86-505766455722}" presName="sibTrans" presStyleCnt="0"/>
      <dgm:spPr/>
    </dgm:pt>
    <dgm:pt modelId="{C5A352EE-8010-4701-8F20-B337F7CD5F15}" type="pres">
      <dgm:prSet presAssocID="{EF8B071B-0E61-4B80-8B50-66A7673A6EED}" presName="node" presStyleLbl="node1" presStyleIdx="5" presStyleCnt="8">
        <dgm:presLayoutVars>
          <dgm:bulletEnabled val="1"/>
        </dgm:presLayoutVars>
      </dgm:prSet>
      <dgm:spPr/>
    </dgm:pt>
    <dgm:pt modelId="{3A8F5B4B-BCD5-48B8-ACEE-369FA1B6B189}" type="pres">
      <dgm:prSet presAssocID="{11A7E691-1D13-43C9-8301-99950DF91357}" presName="sibTrans" presStyleCnt="0"/>
      <dgm:spPr/>
    </dgm:pt>
    <dgm:pt modelId="{321BE9A5-EBE7-4E3A-AA60-292A70B42965}" type="pres">
      <dgm:prSet presAssocID="{E1F4F907-C472-442D-A540-24465B990B89}" presName="node" presStyleLbl="node1" presStyleIdx="6" presStyleCnt="8">
        <dgm:presLayoutVars>
          <dgm:bulletEnabled val="1"/>
        </dgm:presLayoutVars>
      </dgm:prSet>
      <dgm:spPr/>
    </dgm:pt>
    <dgm:pt modelId="{A2F1AD9D-44BA-499E-9727-6DBB11E072A2}" type="pres">
      <dgm:prSet presAssocID="{7E0D128E-7D8E-40D8-86B0-C7F18B275F39}" presName="sibTrans" presStyleCnt="0"/>
      <dgm:spPr/>
    </dgm:pt>
    <dgm:pt modelId="{E7500903-5A57-404B-B9E7-D380F71A6A80}" type="pres">
      <dgm:prSet presAssocID="{AE6EE961-5879-4A8C-92EA-5A34014591D1}" presName="node" presStyleLbl="node1" presStyleIdx="7" presStyleCnt="8">
        <dgm:presLayoutVars>
          <dgm:bulletEnabled val="1"/>
        </dgm:presLayoutVars>
      </dgm:prSet>
      <dgm:spPr/>
    </dgm:pt>
  </dgm:ptLst>
  <dgm:cxnLst>
    <dgm:cxn modelId="{F4E97615-7D3F-47D4-8177-84A5070997F5}" srcId="{44451CBE-19CD-4E28-8638-31AB6AFD9EF0}" destId="{369A1F10-021C-4C01-B1E2-E661169BF740}" srcOrd="3" destOrd="0" parTransId="{B67480BA-6207-4433-8C2A-0C336F2E3840}" sibTransId="{304E9518-02C2-45A3-A352-A6C3D69B05D5}"/>
    <dgm:cxn modelId="{7DFBF216-85C0-4D2E-AC3E-31D3C6D09693}" srcId="{44451CBE-19CD-4E28-8638-31AB6AFD9EF0}" destId="{56F3D5AC-33A0-43D6-AAB6-50F3C99ADEF5}" srcOrd="2" destOrd="0" parTransId="{A580AFC3-67A7-443D-8D79-D7CF9468DDA4}" sibTransId="{52C41E87-74E4-4BBA-8F41-4C8603F45873}"/>
    <dgm:cxn modelId="{AD30A124-006A-4FA2-B543-813BB6FEADB0}" type="presOf" srcId="{44451CBE-19CD-4E28-8638-31AB6AFD9EF0}" destId="{B9CCFD3E-4894-4CA4-B6B0-C544AA5AD48C}" srcOrd="0" destOrd="0" presId="urn:microsoft.com/office/officeart/2005/8/layout/default"/>
    <dgm:cxn modelId="{77E9702C-1C31-4C8C-AFFA-94150C64B3FD}" type="presOf" srcId="{AE6EE961-5879-4A8C-92EA-5A34014591D1}" destId="{E7500903-5A57-404B-B9E7-D380F71A6A80}" srcOrd="0" destOrd="0" presId="urn:microsoft.com/office/officeart/2005/8/layout/default"/>
    <dgm:cxn modelId="{37928E5E-08F9-4439-B33B-E616B8351C14}" srcId="{44451CBE-19CD-4E28-8638-31AB6AFD9EF0}" destId="{A0464503-5A58-4E5C-984C-623D207E58F3}" srcOrd="4" destOrd="0" parTransId="{1AF4366F-355E-4926-AB67-44B905CD15B4}" sibTransId="{BEAA8D37-7FE3-458D-8A86-505766455722}"/>
    <dgm:cxn modelId="{16328345-3E4C-434C-AB93-1E4BBCC9C9E2}" type="presOf" srcId="{369A1F10-021C-4C01-B1E2-E661169BF740}" destId="{6A51D231-AF3A-4011-8AEB-B95F118FF37F}" srcOrd="0" destOrd="0" presId="urn:microsoft.com/office/officeart/2005/8/layout/default"/>
    <dgm:cxn modelId="{64F90967-259D-4E13-B595-78D07F6BD82A}" srcId="{44451CBE-19CD-4E28-8638-31AB6AFD9EF0}" destId="{AE6EE961-5879-4A8C-92EA-5A34014591D1}" srcOrd="7" destOrd="0" parTransId="{BD6F099A-4F4C-4387-AEF1-9C2C7AF95E54}" sibTransId="{F25A7D5C-4307-46BA-BE66-548FAD4C8C1E}"/>
    <dgm:cxn modelId="{E5C5BB48-461F-4569-89E8-92A64F4649AD}" type="presOf" srcId="{EF8B071B-0E61-4B80-8B50-66A7673A6EED}" destId="{C5A352EE-8010-4701-8F20-B337F7CD5F15}" srcOrd="0" destOrd="0" presId="urn:microsoft.com/office/officeart/2005/8/layout/default"/>
    <dgm:cxn modelId="{8DC9FC6A-223A-417B-875F-DD319767F407}" srcId="{44451CBE-19CD-4E28-8638-31AB6AFD9EF0}" destId="{E1F4F907-C472-442D-A540-24465B990B89}" srcOrd="6" destOrd="0" parTransId="{B1D9F839-3EC5-4C6C-88B7-42566C688D90}" sibTransId="{7E0D128E-7D8E-40D8-86B0-C7F18B275F39}"/>
    <dgm:cxn modelId="{1CA6046D-5FF5-44CA-BA63-4CA453C7FE66}" type="presOf" srcId="{E1F4F907-C472-442D-A540-24465B990B89}" destId="{321BE9A5-EBE7-4E3A-AA60-292A70B42965}" srcOrd="0" destOrd="0" presId="urn:microsoft.com/office/officeart/2005/8/layout/default"/>
    <dgm:cxn modelId="{830C1286-3F3E-4DCD-81B8-66BD27C78379}" type="presOf" srcId="{A0464503-5A58-4E5C-984C-623D207E58F3}" destId="{EE5D4400-D5C1-4CAB-9407-128693500F37}" srcOrd="0" destOrd="0" presId="urn:microsoft.com/office/officeart/2005/8/layout/default"/>
    <dgm:cxn modelId="{8EC64088-3F9A-4664-9300-CC6E7487D1C1}" srcId="{44451CBE-19CD-4E28-8638-31AB6AFD9EF0}" destId="{0D4A6E90-7028-4510-BF3A-3B3BBCC529E4}" srcOrd="1" destOrd="0" parTransId="{B89076DF-648D-44B5-9E27-66BEA4CDE38E}" sibTransId="{58AD0600-A1B1-4755-9752-5623060A4BD9}"/>
    <dgm:cxn modelId="{3BDF5C99-172B-4F62-A5E5-732CA99C27F9}" type="presOf" srcId="{0D4A6E90-7028-4510-BF3A-3B3BBCC529E4}" destId="{F9E06F4F-A4E6-4610-8426-F106BCBF2B39}" srcOrd="0" destOrd="0" presId="urn:microsoft.com/office/officeart/2005/8/layout/default"/>
    <dgm:cxn modelId="{1CBEECCD-A14C-4DDC-8284-CC468F65875A}" type="presOf" srcId="{56F3D5AC-33A0-43D6-AAB6-50F3C99ADEF5}" destId="{AC3C4FD8-8910-4B39-9496-9AE46F45099F}" srcOrd="0" destOrd="0" presId="urn:microsoft.com/office/officeart/2005/8/layout/default"/>
    <dgm:cxn modelId="{7640B6DD-E51D-4489-A1F7-263D0A970A47}" type="presOf" srcId="{6D76CA83-D5AD-44CB-B34F-FC85F048B91A}" destId="{7CC59CB2-4563-4A7A-9DE6-E59D7FB44E48}" srcOrd="0" destOrd="0" presId="urn:microsoft.com/office/officeart/2005/8/layout/default"/>
    <dgm:cxn modelId="{3FFBFBEB-C891-4451-870D-482FBE81141E}" srcId="{44451CBE-19CD-4E28-8638-31AB6AFD9EF0}" destId="{6D76CA83-D5AD-44CB-B34F-FC85F048B91A}" srcOrd="0" destOrd="0" parTransId="{17360600-E619-45F9-B65D-5AC7C2BA41CD}" sibTransId="{5B849773-48CC-4647-87D5-09B06FF9CE12}"/>
    <dgm:cxn modelId="{3DE54AF2-4EDA-4A3C-80AC-E5AFB53CA33A}" srcId="{44451CBE-19CD-4E28-8638-31AB6AFD9EF0}" destId="{EF8B071B-0E61-4B80-8B50-66A7673A6EED}" srcOrd="5" destOrd="0" parTransId="{069052C5-5441-412D-9514-6655514CE9E6}" sibTransId="{11A7E691-1D13-43C9-8301-99950DF91357}"/>
    <dgm:cxn modelId="{77577CF6-1410-4203-8DAF-394D76CE0974}" type="presParOf" srcId="{B9CCFD3E-4894-4CA4-B6B0-C544AA5AD48C}" destId="{7CC59CB2-4563-4A7A-9DE6-E59D7FB44E48}" srcOrd="0" destOrd="0" presId="urn:microsoft.com/office/officeart/2005/8/layout/default"/>
    <dgm:cxn modelId="{3398D5D2-A6AE-412D-A6BC-4EE68043F9FB}" type="presParOf" srcId="{B9CCFD3E-4894-4CA4-B6B0-C544AA5AD48C}" destId="{C8D9C3BE-C06E-498C-847D-B5B2BEB462EF}" srcOrd="1" destOrd="0" presId="urn:microsoft.com/office/officeart/2005/8/layout/default"/>
    <dgm:cxn modelId="{C660DB52-26D0-4501-B491-4AB9DC4D09DC}" type="presParOf" srcId="{B9CCFD3E-4894-4CA4-B6B0-C544AA5AD48C}" destId="{F9E06F4F-A4E6-4610-8426-F106BCBF2B39}" srcOrd="2" destOrd="0" presId="urn:microsoft.com/office/officeart/2005/8/layout/default"/>
    <dgm:cxn modelId="{5FD11A2C-C56C-40FA-95A7-CD7B1E2A446C}" type="presParOf" srcId="{B9CCFD3E-4894-4CA4-B6B0-C544AA5AD48C}" destId="{5493AD6E-70E7-4F68-85AE-A7B8882A8439}" srcOrd="3" destOrd="0" presId="urn:microsoft.com/office/officeart/2005/8/layout/default"/>
    <dgm:cxn modelId="{3EFA8813-1615-476D-B84F-E8B1CA863DB2}" type="presParOf" srcId="{B9CCFD3E-4894-4CA4-B6B0-C544AA5AD48C}" destId="{AC3C4FD8-8910-4B39-9496-9AE46F45099F}" srcOrd="4" destOrd="0" presId="urn:microsoft.com/office/officeart/2005/8/layout/default"/>
    <dgm:cxn modelId="{364F5B6C-4BB3-43C0-BF2A-C2CF25F47F2E}" type="presParOf" srcId="{B9CCFD3E-4894-4CA4-B6B0-C544AA5AD48C}" destId="{50EF0F29-113D-4C91-BAB4-1AA99B42722D}" srcOrd="5" destOrd="0" presId="urn:microsoft.com/office/officeart/2005/8/layout/default"/>
    <dgm:cxn modelId="{A43E0C8F-AF6D-4DEF-A287-C490F75EBA5B}" type="presParOf" srcId="{B9CCFD3E-4894-4CA4-B6B0-C544AA5AD48C}" destId="{6A51D231-AF3A-4011-8AEB-B95F118FF37F}" srcOrd="6" destOrd="0" presId="urn:microsoft.com/office/officeart/2005/8/layout/default"/>
    <dgm:cxn modelId="{17326D66-AA3E-4A50-8C43-9A8E3B5ABCBF}" type="presParOf" srcId="{B9CCFD3E-4894-4CA4-B6B0-C544AA5AD48C}" destId="{0A93FFC7-633F-4B61-AF13-90A1D7F17DFE}" srcOrd="7" destOrd="0" presId="urn:microsoft.com/office/officeart/2005/8/layout/default"/>
    <dgm:cxn modelId="{B283DAE8-9AA6-44CB-A53C-F49423DDD065}" type="presParOf" srcId="{B9CCFD3E-4894-4CA4-B6B0-C544AA5AD48C}" destId="{EE5D4400-D5C1-4CAB-9407-128693500F37}" srcOrd="8" destOrd="0" presId="urn:microsoft.com/office/officeart/2005/8/layout/default"/>
    <dgm:cxn modelId="{0013A281-7357-4260-94A9-8E3F15A81B0C}" type="presParOf" srcId="{B9CCFD3E-4894-4CA4-B6B0-C544AA5AD48C}" destId="{D234EE8D-C0FC-4C25-841E-B58EA99A7AE6}" srcOrd="9" destOrd="0" presId="urn:microsoft.com/office/officeart/2005/8/layout/default"/>
    <dgm:cxn modelId="{2FF6A643-6C4C-4947-BD8D-E30FB035A4D2}" type="presParOf" srcId="{B9CCFD3E-4894-4CA4-B6B0-C544AA5AD48C}" destId="{C5A352EE-8010-4701-8F20-B337F7CD5F15}" srcOrd="10" destOrd="0" presId="urn:microsoft.com/office/officeart/2005/8/layout/default"/>
    <dgm:cxn modelId="{CBEB91D8-4CFB-4C61-BBA6-78E3EED16632}" type="presParOf" srcId="{B9CCFD3E-4894-4CA4-B6B0-C544AA5AD48C}" destId="{3A8F5B4B-BCD5-48B8-ACEE-369FA1B6B189}" srcOrd="11" destOrd="0" presId="urn:microsoft.com/office/officeart/2005/8/layout/default"/>
    <dgm:cxn modelId="{E18181C7-7FB1-414B-AF84-D55D0690D1B9}" type="presParOf" srcId="{B9CCFD3E-4894-4CA4-B6B0-C544AA5AD48C}" destId="{321BE9A5-EBE7-4E3A-AA60-292A70B42965}" srcOrd="12" destOrd="0" presId="urn:microsoft.com/office/officeart/2005/8/layout/default"/>
    <dgm:cxn modelId="{8076CDED-CDC7-4AA3-9D71-6C5724BAAE85}" type="presParOf" srcId="{B9CCFD3E-4894-4CA4-B6B0-C544AA5AD48C}" destId="{A2F1AD9D-44BA-499E-9727-6DBB11E072A2}" srcOrd="13" destOrd="0" presId="urn:microsoft.com/office/officeart/2005/8/layout/default"/>
    <dgm:cxn modelId="{1DA3B552-A727-46AA-96CC-4A37166DDFF7}" type="presParOf" srcId="{B9CCFD3E-4894-4CA4-B6B0-C544AA5AD48C}" destId="{E7500903-5A57-404B-B9E7-D380F71A6A80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524EA-078A-440E-BF35-4D8C31885EB9}">
      <dsp:nvSpPr>
        <dsp:cNvPr id="0" name=""/>
        <dsp:cNvSpPr/>
      </dsp:nvSpPr>
      <dsp:spPr>
        <a:xfrm>
          <a:off x="0" y="477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47E8A-C8C5-4376-B3B1-D302CCCBAD33}">
      <dsp:nvSpPr>
        <dsp:cNvPr id="0" name=""/>
        <dsp:cNvSpPr/>
      </dsp:nvSpPr>
      <dsp:spPr>
        <a:xfrm>
          <a:off x="338128" y="251978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90EEB-5ED9-4233-AD98-2F0C63AA7C15}">
      <dsp:nvSpPr>
        <dsp:cNvPr id="0" name=""/>
        <dsp:cNvSpPr/>
      </dsp:nvSpPr>
      <dsp:spPr>
        <a:xfrm>
          <a:off x="1185175" y="0"/>
          <a:ext cx="9221389" cy="111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Net Zero Industry</a:t>
          </a:r>
          <a:r>
            <a:rPr lang="en-US" sz="1800" kern="1200" dirty="0"/>
            <a:t> </a:t>
          </a:r>
          <a:r>
            <a:rPr lang="en-US" sz="1800" kern="1200" dirty="0" err="1"/>
            <a:t>är</a:t>
          </a:r>
          <a:r>
            <a:rPr lang="en-US" sz="1800" kern="1200" dirty="0"/>
            <a:t> </a:t>
          </a:r>
          <a:r>
            <a:rPr lang="en-US" sz="1800" kern="1200" dirty="0" err="1"/>
            <a:t>ett</a:t>
          </a:r>
          <a:r>
            <a:rPr lang="en-US" sz="1800" kern="1200" dirty="0"/>
            <a:t> av fem program </a:t>
          </a:r>
          <a:r>
            <a:rPr lang="en-US" sz="1800" kern="1200" dirty="0" err="1"/>
            <a:t>inom</a:t>
          </a:r>
          <a:r>
            <a:rPr lang="en-US" sz="1800" kern="1200" dirty="0"/>
            <a:t> Impact Innovation med </a:t>
          </a:r>
          <a:r>
            <a:rPr lang="en-US" sz="1800" kern="1200" dirty="0" err="1"/>
            <a:t>syfte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skapa</a:t>
          </a:r>
          <a:r>
            <a:rPr lang="en-US" sz="1800" kern="1200" dirty="0"/>
            <a:t> </a:t>
          </a:r>
          <a:r>
            <a:rPr lang="en-US" sz="1800" kern="1200" dirty="0" err="1"/>
            <a:t>förändring</a:t>
          </a:r>
          <a:r>
            <a:rPr lang="en-US" sz="1800" kern="1200" dirty="0"/>
            <a:t> </a:t>
          </a:r>
          <a:r>
            <a:rPr lang="en-US" sz="1800" kern="1200" dirty="0" err="1"/>
            <a:t>på</a:t>
          </a:r>
          <a:r>
            <a:rPr lang="en-US" sz="1800" kern="1200" dirty="0"/>
            <a:t> </a:t>
          </a:r>
          <a:r>
            <a:rPr lang="en-US" sz="1800" kern="1200" dirty="0" err="1"/>
            <a:t>systemnivå</a:t>
          </a:r>
          <a:r>
            <a:rPr lang="en-US" sz="1800" kern="1200" dirty="0"/>
            <a:t> </a:t>
          </a:r>
          <a:r>
            <a:rPr lang="en-US" sz="1800" kern="1200" dirty="0" err="1"/>
            <a:t>där</a:t>
          </a:r>
          <a:r>
            <a:rPr lang="en-US" sz="1800" kern="1200" dirty="0"/>
            <a:t> alla </a:t>
          </a:r>
          <a:r>
            <a:rPr lang="en-US" sz="1800" kern="1200" dirty="0" err="1"/>
            <a:t>som</a:t>
          </a:r>
          <a:r>
            <a:rPr lang="en-US" sz="1800" kern="1200" dirty="0"/>
            <a:t> </a:t>
          </a:r>
          <a:r>
            <a:rPr lang="en-US" sz="1800" kern="1200" dirty="0" err="1"/>
            <a:t>berörs</a:t>
          </a:r>
          <a:r>
            <a:rPr lang="en-US" sz="1800" kern="1200" dirty="0"/>
            <a:t> </a:t>
          </a:r>
          <a:r>
            <a:rPr lang="en-US" sz="1800" kern="1200" dirty="0" err="1"/>
            <a:t>direkt</a:t>
          </a:r>
          <a:r>
            <a:rPr lang="en-US" sz="1800" kern="1200" dirty="0"/>
            <a:t> </a:t>
          </a:r>
          <a:r>
            <a:rPr lang="en-US" sz="1800" kern="1200" dirty="0" err="1"/>
            <a:t>eller</a:t>
          </a:r>
          <a:r>
            <a:rPr lang="en-US" sz="1800" kern="1200" dirty="0"/>
            <a:t> </a:t>
          </a:r>
          <a:r>
            <a:rPr lang="en-US" sz="1800" kern="1200" dirty="0" err="1"/>
            <a:t>indirekt</a:t>
          </a:r>
          <a:r>
            <a:rPr lang="en-US" sz="1800" kern="1200" dirty="0"/>
            <a:t> av </a:t>
          </a:r>
          <a:r>
            <a:rPr lang="en-US" sz="1800" kern="1200" dirty="0" err="1"/>
            <a:t>tillverkningsindustri</a:t>
          </a:r>
          <a:r>
            <a:rPr lang="en-US" sz="1800" kern="1200" dirty="0"/>
            <a:t> </a:t>
          </a:r>
          <a:r>
            <a:rPr lang="en-US" sz="1800" kern="1200" dirty="0" err="1"/>
            <a:t>är</a:t>
          </a:r>
          <a:r>
            <a:rPr lang="en-US" sz="1800" kern="1200" dirty="0"/>
            <a:t> med och driver </a:t>
          </a:r>
          <a:r>
            <a:rPr lang="en-US" sz="1800" kern="1200" dirty="0" err="1"/>
            <a:t>utvecklingen</a:t>
          </a:r>
          <a:r>
            <a:rPr lang="en-US" sz="1800" kern="1200" dirty="0"/>
            <a:t>. </a:t>
          </a:r>
        </a:p>
      </dsp:txBody>
      <dsp:txXfrm>
        <a:off x="1185175" y="0"/>
        <a:ext cx="9221389" cy="1117780"/>
      </dsp:txXfrm>
    </dsp:sp>
    <dsp:sp modelId="{40853ABB-B49F-4AD2-9CB1-93FD226589A4}">
      <dsp:nvSpPr>
        <dsp:cNvPr id="0" name=""/>
        <dsp:cNvSpPr/>
      </dsp:nvSpPr>
      <dsp:spPr>
        <a:xfrm>
          <a:off x="0" y="1397703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4C5239-F540-460C-BA34-44A56C61AC2E}">
      <dsp:nvSpPr>
        <dsp:cNvPr id="0" name=""/>
        <dsp:cNvSpPr/>
      </dsp:nvSpPr>
      <dsp:spPr>
        <a:xfrm>
          <a:off x="338128" y="1649204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EAE3A-6EB6-4513-8315-E191D3F8CBBB}">
      <dsp:nvSpPr>
        <dsp:cNvPr id="0" name=""/>
        <dsp:cNvSpPr/>
      </dsp:nvSpPr>
      <dsp:spPr>
        <a:xfrm>
          <a:off x="1291036" y="1397703"/>
          <a:ext cx="9221389" cy="1117780"/>
        </a:xfrm>
        <a:prstGeom prst="rect">
          <a:avLst/>
        </a:prstGeom>
        <a:noFill/>
        <a:ln>
          <a:solidFill>
            <a:schemeClr val="accent3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Impact Innovation </a:t>
          </a:r>
          <a:r>
            <a:rPr lang="en-US" sz="1800" kern="1200" dirty="0" err="1"/>
            <a:t>är</a:t>
          </a:r>
          <a:r>
            <a:rPr lang="en-US" sz="1800" kern="1200" dirty="0"/>
            <a:t> </a:t>
          </a:r>
          <a:r>
            <a:rPr lang="en-US" sz="1800" kern="1200" dirty="0" err="1"/>
            <a:t>Sveriges</a:t>
          </a:r>
          <a:r>
            <a:rPr lang="en-US" sz="1800" kern="1200" dirty="0"/>
            <a:t> </a:t>
          </a:r>
          <a:r>
            <a:rPr lang="en-US" sz="1800" kern="1200" dirty="0" err="1"/>
            <a:t>stora</a:t>
          </a:r>
          <a:r>
            <a:rPr lang="en-US" sz="1800" kern="1200" dirty="0"/>
            <a:t> </a:t>
          </a:r>
          <a:r>
            <a:rPr lang="en-US" sz="1800" kern="1200" dirty="0" err="1"/>
            <a:t>innovationssatsning</a:t>
          </a:r>
          <a:r>
            <a:rPr lang="en-US" sz="1800" kern="1200" dirty="0"/>
            <a:t> för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tackla</a:t>
          </a:r>
          <a:br>
            <a:rPr lang="en-US" sz="1800" kern="1200" dirty="0"/>
          </a:br>
          <a:r>
            <a:rPr lang="en-US" sz="1800" kern="1200" dirty="0" err="1"/>
            <a:t>vår</a:t>
          </a:r>
          <a:r>
            <a:rPr lang="en-US" sz="1800" kern="1200" dirty="0"/>
            <a:t> </a:t>
          </a:r>
          <a:r>
            <a:rPr lang="en-US" sz="1800" kern="1200" dirty="0" err="1"/>
            <a:t>tids</a:t>
          </a:r>
          <a:r>
            <a:rPr lang="en-US" sz="1800" kern="1200" dirty="0"/>
            <a:t> </a:t>
          </a:r>
          <a:r>
            <a:rPr lang="en-US" sz="1800" kern="1200" dirty="0" err="1"/>
            <a:t>utmaningar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ett</a:t>
          </a:r>
          <a:r>
            <a:rPr lang="en-US" sz="1800" kern="1200" dirty="0"/>
            <a:t> </a:t>
          </a:r>
          <a:r>
            <a:rPr lang="en-US" sz="1800" kern="1200" dirty="0" err="1"/>
            <a:t>samarbete</a:t>
          </a:r>
          <a:r>
            <a:rPr lang="en-US" sz="1800" kern="1200" dirty="0"/>
            <a:t> </a:t>
          </a:r>
          <a:r>
            <a:rPr lang="en-US" sz="1800" kern="1200" dirty="0" err="1"/>
            <a:t>mellan</a:t>
          </a:r>
          <a:r>
            <a:rPr lang="en-US" sz="1800" kern="1200" dirty="0"/>
            <a:t> </a:t>
          </a:r>
          <a:r>
            <a:rPr lang="en-US" sz="1800" kern="1200" dirty="0" err="1"/>
            <a:t>aktörer</a:t>
          </a:r>
          <a:r>
            <a:rPr lang="en-US" sz="1800" kern="1200" dirty="0"/>
            <a:t> </a:t>
          </a:r>
          <a:r>
            <a:rPr lang="en-US" sz="1800" kern="1200" dirty="0" err="1"/>
            <a:t>inom</a:t>
          </a:r>
          <a:r>
            <a:rPr lang="en-US" sz="1800" kern="1200" dirty="0"/>
            <a:t> </a:t>
          </a:r>
          <a:r>
            <a:rPr lang="en-US" sz="1800" kern="1200" dirty="0" err="1"/>
            <a:t>näringslivet</a:t>
          </a:r>
          <a:r>
            <a:rPr lang="en-US" sz="1800" kern="1200" dirty="0"/>
            <a:t>, </a:t>
          </a:r>
          <a:r>
            <a:rPr lang="en-US" sz="1800" kern="1200" dirty="0" err="1"/>
            <a:t>akademin</a:t>
          </a:r>
          <a:r>
            <a:rPr lang="en-US" sz="1800" kern="1200" dirty="0"/>
            <a:t> och det </a:t>
          </a:r>
          <a:r>
            <a:rPr lang="en-US" sz="1800" kern="1200" dirty="0" err="1"/>
            <a:t>offentliga</a:t>
          </a:r>
          <a:r>
            <a:rPr lang="en-US" sz="1800" kern="1200" dirty="0"/>
            <a:t>. </a:t>
          </a:r>
        </a:p>
      </dsp:txBody>
      <dsp:txXfrm>
        <a:off x="1291036" y="1397703"/>
        <a:ext cx="9221389" cy="1117780"/>
      </dsp:txXfrm>
    </dsp:sp>
    <dsp:sp modelId="{366ABB37-87D0-400D-AE63-61702D44741D}">
      <dsp:nvSpPr>
        <dsp:cNvPr id="0" name=""/>
        <dsp:cNvSpPr/>
      </dsp:nvSpPr>
      <dsp:spPr>
        <a:xfrm>
          <a:off x="0" y="2794929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E4A308-3702-4B97-8B76-712D208E829A}">
      <dsp:nvSpPr>
        <dsp:cNvPr id="0" name=""/>
        <dsp:cNvSpPr/>
      </dsp:nvSpPr>
      <dsp:spPr>
        <a:xfrm>
          <a:off x="338128" y="3046430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BEFC0-7AEB-4AA0-B831-901EE30F1016}">
      <dsp:nvSpPr>
        <dsp:cNvPr id="0" name=""/>
        <dsp:cNvSpPr/>
      </dsp:nvSpPr>
      <dsp:spPr>
        <a:xfrm>
          <a:off x="1291036" y="2794929"/>
          <a:ext cx="9221389" cy="111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Impact Innovation </a:t>
          </a:r>
          <a:r>
            <a:rPr lang="en-US" sz="1800" kern="1200" dirty="0" err="1"/>
            <a:t>är</a:t>
          </a:r>
          <a:r>
            <a:rPr lang="en-US" sz="1800" kern="1200" dirty="0"/>
            <a:t> </a:t>
          </a:r>
          <a:r>
            <a:rPr lang="en-US" sz="1800" kern="1200" dirty="0" err="1"/>
            <a:t>en</a:t>
          </a:r>
          <a:r>
            <a:rPr lang="en-US" sz="1800" kern="1200" dirty="0"/>
            <a:t> </a:t>
          </a:r>
          <a:r>
            <a:rPr lang="en-US" sz="1800" kern="1200" dirty="0" err="1"/>
            <a:t>gemensam</a:t>
          </a:r>
          <a:r>
            <a:rPr lang="en-US" sz="1800" kern="1200" dirty="0"/>
            <a:t> </a:t>
          </a:r>
          <a:r>
            <a:rPr lang="en-US" sz="1800" kern="1200" dirty="0" err="1"/>
            <a:t>satsning</a:t>
          </a:r>
          <a:r>
            <a:rPr lang="en-US" sz="1800" kern="1200" dirty="0"/>
            <a:t> </a:t>
          </a:r>
          <a:r>
            <a:rPr lang="en-US" sz="1800" kern="1200" dirty="0" err="1"/>
            <a:t>mellan</a:t>
          </a:r>
          <a:r>
            <a:rPr lang="en-US" sz="1800" kern="1200" dirty="0"/>
            <a:t> </a:t>
          </a:r>
          <a:r>
            <a:rPr lang="en-US" sz="1800" kern="1200" dirty="0" err="1"/>
            <a:t>Energimyndigheten</a:t>
          </a:r>
          <a:r>
            <a:rPr lang="en-US" sz="1800" kern="1200" dirty="0"/>
            <a:t>, Formas och </a:t>
          </a:r>
          <a:r>
            <a:rPr lang="en-US" sz="1800" kern="1200" dirty="0" err="1"/>
            <a:t>Vinnova</a:t>
          </a:r>
          <a:r>
            <a:rPr lang="en-US" sz="1800" kern="1200" dirty="0"/>
            <a:t>. Till </a:t>
          </a:r>
          <a:r>
            <a:rPr lang="en-US" sz="1800" kern="1200" dirty="0" err="1"/>
            <a:t>grund</a:t>
          </a:r>
          <a:r>
            <a:rPr lang="en-US" sz="1800" kern="1200" dirty="0"/>
            <a:t> för </a:t>
          </a:r>
          <a:r>
            <a:rPr lang="en-US" sz="1800" kern="1200" dirty="0" err="1"/>
            <a:t>satsningen</a:t>
          </a:r>
          <a:r>
            <a:rPr lang="en-US" sz="1800" kern="1200" dirty="0"/>
            <a:t> ligger Agenda 2030, EU:s missioner och </a:t>
          </a:r>
          <a:r>
            <a:rPr lang="en-US" sz="1800" kern="1200" dirty="0" err="1"/>
            <a:t>samhällspolitiska</a:t>
          </a:r>
          <a:r>
            <a:rPr lang="en-US" sz="1800" kern="1200" dirty="0"/>
            <a:t> </a:t>
          </a:r>
          <a:r>
            <a:rPr lang="en-US" sz="1800" kern="1200" dirty="0" err="1"/>
            <a:t>mål</a:t>
          </a:r>
          <a:r>
            <a:rPr lang="en-US" sz="1800" kern="1200" dirty="0"/>
            <a:t>.</a:t>
          </a:r>
        </a:p>
      </dsp:txBody>
      <dsp:txXfrm>
        <a:off x="1291036" y="2794929"/>
        <a:ext cx="9221389" cy="1117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59CB2-4563-4A7A-9DE6-E59D7FB44E48}">
      <dsp:nvSpPr>
        <dsp:cNvPr id="0" name=""/>
        <dsp:cNvSpPr/>
      </dsp:nvSpPr>
      <dsp:spPr>
        <a:xfrm>
          <a:off x="3079" y="368437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Breda </a:t>
          </a:r>
          <a:r>
            <a:rPr lang="en-US" sz="1700" kern="1200" dirty="0" err="1"/>
            <a:t>återkommande</a:t>
          </a:r>
          <a:r>
            <a:rPr lang="en-US" sz="1700" kern="1200" dirty="0"/>
            <a:t> </a:t>
          </a:r>
          <a:r>
            <a:rPr lang="en-US" sz="1700" kern="1200" dirty="0" err="1"/>
            <a:t>utlysningar</a:t>
          </a:r>
          <a:r>
            <a:rPr lang="en-US" sz="1700" kern="1200" dirty="0"/>
            <a:t>  mot </a:t>
          </a:r>
          <a:r>
            <a:rPr lang="en-US" sz="1700" kern="1200" dirty="0" err="1"/>
            <a:t>missionen</a:t>
          </a:r>
          <a:r>
            <a:rPr lang="en-US" sz="1700" kern="1200" dirty="0"/>
            <a:t> ​</a:t>
          </a:r>
        </a:p>
      </dsp:txBody>
      <dsp:txXfrm>
        <a:off x="3079" y="368437"/>
        <a:ext cx="2443317" cy="1465990"/>
      </dsp:txXfrm>
    </dsp:sp>
    <dsp:sp modelId="{F9E06F4F-A4E6-4610-8426-F106BCBF2B39}">
      <dsp:nvSpPr>
        <dsp:cNvPr id="0" name=""/>
        <dsp:cNvSpPr/>
      </dsp:nvSpPr>
      <dsp:spPr>
        <a:xfrm>
          <a:off x="2690729" y="368437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Missionsstrategiska</a:t>
          </a:r>
          <a:r>
            <a:rPr lang="en-US" sz="1700" kern="1200" dirty="0"/>
            <a:t> </a:t>
          </a:r>
          <a:r>
            <a:rPr lang="en-US" sz="1700" kern="1200" dirty="0" err="1"/>
            <a:t>utlysningar</a:t>
          </a:r>
          <a:r>
            <a:rPr lang="en-US" sz="1700" kern="1200" dirty="0"/>
            <a:t> ​</a:t>
          </a:r>
          <a:br>
            <a:rPr lang="en-US" sz="1700" kern="1200" dirty="0"/>
          </a:br>
          <a:r>
            <a:rPr lang="en-US" sz="1700" kern="1200" dirty="0" err="1"/>
            <a:t>inom</a:t>
          </a:r>
          <a:r>
            <a:rPr lang="en-US" sz="1700" kern="1200" dirty="0"/>
            <a:t> </a:t>
          </a:r>
          <a:r>
            <a:rPr lang="en-US" sz="1700" kern="1200" dirty="0" err="1"/>
            <a:t>prioriterade</a:t>
          </a:r>
          <a:r>
            <a:rPr lang="en-US" sz="1700" kern="1200" dirty="0"/>
            <a:t> </a:t>
          </a:r>
          <a:r>
            <a:rPr lang="en-US" sz="1700" kern="1200" dirty="0" err="1"/>
            <a:t>områden</a:t>
          </a:r>
          <a:r>
            <a:rPr lang="en-US" sz="1700" kern="1200" dirty="0"/>
            <a:t> (SME och </a:t>
          </a:r>
          <a:r>
            <a:rPr lang="en-US" sz="1700" kern="1200" dirty="0" err="1"/>
            <a:t>kompetens</a:t>
          </a:r>
          <a:r>
            <a:rPr lang="en-US" sz="1700" kern="1200" dirty="0"/>
            <a:t>)​</a:t>
          </a:r>
        </a:p>
      </dsp:txBody>
      <dsp:txXfrm>
        <a:off x="2690729" y="368437"/>
        <a:ext cx="2443317" cy="1465990"/>
      </dsp:txXfrm>
    </dsp:sp>
    <dsp:sp modelId="{AC3C4FD8-8910-4B39-9496-9AE46F45099F}">
      <dsp:nvSpPr>
        <dsp:cNvPr id="0" name=""/>
        <dsp:cNvSpPr/>
      </dsp:nvSpPr>
      <dsp:spPr>
        <a:xfrm>
          <a:off x="5378378" y="368437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Projektstöd</a:t>
          </a:r>
          <a:r>
            <a:rPr lang="en-US" sz="1700" kern="1200" dirty="0"/>
            <a:t> för </a:t>
          </a:r>
          <a:r>
            <a:rPr lang="en-US" sz="1700" kern="1200" dirty="0" err="1"/>
            <a:t>att</a:t>
          </a:r>
          <a:r>
            <a:rPr lang="en-US" sz="1700" kern="1200" dirty="0"/>
            <a:t> </a:t>
          </a:r>
          <a:r>
            <a:rPr lang="en-US" sz="1700" kern="1200" dirty="0" err="1"/>
            <a:t>maximera</a:t>
          </a:r>
          <a:r>
            <a:rPr lang="en-US" sz="1700" kern="1200" dirty="0"/>
            <a:t> </a:t>
          </a:r>
          <a:r>
            <a:rPr lang="en-US" sz="1700" kern="1200" dirty="0" err="1"/>
            <a:t>projektens</a:t>
          </a:r>
          <a:r>
            <a:rPr lang="en-US" sz="1700" kern="1200" dirty="0"/>
            <a:t> </a:t>
          </a:r>
          <a:r>
            <a:rPr lang="en-US" sz="1700" kern="1200" dirty="0" err="1"/>
            <a:t>effekter</a:t>
          </a:r>
          <a:endParaRPr lang="en-US" sz="1700" kern="1200" dirty="0"/>
        </a:p>
      </dsp:txBody>
      <dsp:txXfrm>
        <a:off x="5378378" y="368437"/>
        <a:ext cx="2443317" cy="1465990"/>
      </dsp:txXfrm>
    </dsp:sp>
    <dsp:sp modelId="{6A51D231-AF3A-4011-8AEB-B95F118FF37F}">
      <dsp:nvSpPr>
        <dsp:cNvPr id="0" name=""/>
        <dsp:cNvSpPr/>
      </dsp:nvSpPr>
      <dsp:spPr>
        <a:xfrm>
          <a:off x="8069107" y="375518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Inspiration, mobilisering och nätverk​</a:t>
          </a:r>
        </a:p>
      </dsp:txBody>
      <dsp:txXfrm>
        <a:off x="8069107" y="375518"/>
        <a:ext cx="2443317" cy="1465990"/>
      </dsp:txXfrm>
    </dsp:sp>
    <dsp:sp modelId="{EE5D4400-D5C1-4CAB-9407-128693500F37}">
      <dsp:nvSpPr>
        <dsp:cNvPr id="0" name=""/>
        <dsp:cNvSpPr/>
      </dsp:nvSpPr>
      <dsp:spPr>
        <a:xfrm>
          <a:off x="3079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Kunskapshöjande insatser​</a:t>
          </a:r>
        </a:p>
      </dsp:txBody>
      <dsp:txXfrm>
        <a:off x="3079" y="2078759"/>
        <a:ext cx="2443317" cy="1465990"/>
      </dsp:txXfrm>
    </dsp:sp>
    <dsp:sp modelId="{C5A352EE-8010-4701-8F20-B337F7CD5F15}">
      <dsp:nvSpPr>
        <dsp:cNvPr id="0" name=""/>
        <dsp:cNvSpPr/>
      </dsp:nvSpPr>
      <dsp:spPr>
        <a:xfrm>
          <a:off x="2690729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Metodstöd och strategiarbete</a:t>
          </a:r>
        </a:p>
      </dsp:txBody>
      <dsp:txXfrm>
        <a:off x="2690729" y="2078759"/>
        <a:ext cx="2443317" cy="1465990"/>
      </dsp:txXfrm>
    </dsp:sp>
    <dsp:sp modelId="{321BE9A5-EBE7-4E3A-AA60-292A70B42965}">
      <dsp:nvSpPr>
        <dsp:cNvPr id="0" name=""/>
        <dsp:cNvSpPr/>
      </dsp:nvSpPr>
      <dsp:spPr>
        <a:xfrm>
          <a:off x="5378378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Internationell uppkoppling </a:t>
          </a:r>
        </a:p>
      </dsp:txBody>
      <dsp:txXfrm>
        <a:off x="5378378" y="2078759"/>
        <a:ext cx="2443317" cy="1465990"/>
      </dsp:txXfrm>
    </dsp:sp>
    <dsp:sp modelId="{E7500903-5A57-404B-B9E7-D380F71A6A80}">
      <dsp:nvSpPr>
        <dsp:cNvPr id="0" name=""/>
        <dsp:cNvSpPr/>
      </dsp:nvSpPr>
      <dsp:spPr>
        <a:xfrm>
          <a:off x="8066028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…</a:t>
          </a:r>
        </a:p>
      </dsp:txBody>
      <dsp:txXfrm>
        <a:off x="8066028" y="2078759"/>
        <a:ext cx="2443317" cy="1465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973B9F-E1D7-29EB-1CA2-BCEB46F7D2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4DB1D-14B4-5751-84AF-AA5E447BAD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F21C1-EA0A-4974-8F01-FB56E715CA8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66D54-FDB4-69DF-5608-8B25EFD674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58D49E-4107-2EFC-1D51-E43721097F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736CF-9B8D-4831-8B5B-C23894AA8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88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CD27F-57ED-4050-A749-338366197E0D}" type="datetimeFigureOut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CD586-C145-4C08-8ECD-C931AA6281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841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876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>
            <a:extLst>
              <a:ext uri="{FF2B5EF4-FFF2-40B4-BE49-F238E27FC236}">
                <a16:creationId xmlns:a16="http://schemas.microsoft.com/office/drawing/2014/main" id="{86A97C6C-4637-B4CA-88DB-8A5A47862A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350" y="0"/>
            <a:ext cx="2682000" cy="231236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1716428"/>
            <a:ext cx="9666515" cy="2945598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0000"/>
              </a:lnSpc>
              <a:defRPr sz="9600" spc="-400" baseline="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683986"/>
            <a:ext cx="6060588" cy="71162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 cap="all" spc="100" baseline="0">
                <a:solidFill>
                  <a:schemeClr val="accent4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B672B2D3-FE98-4086-8972-FEEC4986A836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4" name="Graphic 2">
            <a:extLst>
              <a:ext uri="{FF2B5EF4-FFF2-40B4-BE49-F238E27FC236}">
                <a16:creationId xmlns:a16="http://schemas.microsoft.com/office/drawing/2014/main" id="{54B1D7E3-7A74-8DF9-FCEE-CA436BDB5E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34" y="407734"/>
            <a:ext cx="954000" cy="5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>
            <a:extLst>
              <a:ext uri="{FF2B5EF4-FFF2-40B4-BE49-F238E27FC236}">
                <a16:creationId xmlns:a16="http://schemas.microsoft.com/office/drawing/2014/main" id="{86A97C6C-4637-B4CA-88DB-8A5A47862A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00" y="0"/>
            <a:ext cx="2682000" cy="231236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1716428"/>
            <a:ext cx="9666515" cy="2945598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0000"/>
              </a:lnSpc>
              <a:defRPr sz="9600" spc="-400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683986"/>
            <a:ext cx="6060588" cy="71162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 cap="all" spc="100" baseline="0">
                <a:solidFill>
                  <a:schemeClr val="accent2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41F74762-DE18-47E7-AFC5-5DDDAEF7274B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4" name="Graphic 2">
            <a:extLst>
              <a:ext uri="{FF2B5EF4-FFF2-40B4-BE49-F238E27FC236}">
                <a16:creationId xmlns:a16="http://schemas.microsoft.com/office/drawing/2014/main" id="{54B1D7E3-7A74-8DF9-FCEE-CA436BDB5E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34" y="407734"/>
            <a:ext cx="954000" cy="5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7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BD42E6A-77CC-8B8A-D850-5513C37E57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white">
          <a:xfrm>
            <a:off x="0" y="0"/>
            <a:ext cx="12192000" cy="6858000"/>
          </a:xfrm>
          <a:solidFill>
            <a:schemeClr val="accent4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8D5BDB33-F73E-476A-B2BA-83FC3AA0652B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C0C3F53-940A-4B12-1E9B-C1DB7F071C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6350" y="0"/>
            <a:ext cx="4190400" cy="2311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11,64</a:t>
            </a:r>
          </a:p>
          <a:p>
            <a:pPr lvl="0"/>
            <a:endParaRPr lang="sv-SE"/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2442F081-F094-F929-A24B-31D874BA0E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3652505" y="1128235"/>
            <a:ext cx="5184000" cy="4468955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11,64</a:t>
            </a:r>
          </a:p>
          <a:p>
            <a:pPr lvl="0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2183153"/>
            <a:ext cx="9666515" cy="294559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80000"/>
              </a:lnSpc>
              <a:defRPr sz="8500" spc="-250" baseline="0"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64FA139-C0E1-83D9-0DF8-F41320031746}"/>
              </a:ext>
            </a:extLst>
          </p:cNvPr>
          <p:cNvSpPr/>
          <p:nvPr userDrawn="1"/>
        </p:nvSpPr>
        <p:spPr>
          <a:xfrm>
            <a:off x="0" y="-626656"/>
            <a:ext cx="12192000" cy="48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l">
              <a:lnSpc>
                <a:spcPct val="120000"/>
              </a:lnSpc>
            </a:pPr>
            <a:r>
              <a:rPr lang="sv-SE" sz="1400">
                <a:solidFill>
                  <a:schemeClr val="tx1"/>
                </a:solidFill>
                <a:latin typeface="+mj-lt"/>
              </a:rPr>
              <a:t>För att infoga en bild: Gå till Infoga &gt; Bilder eller öppna mappen som innehåller bilden och dra in den i bildplatshållaren.</a:t>
            </a:r>
            <a:endParaRPr lang="sv-SE" sz="1400" err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987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9" y="2540000"/>
            <a:ext cx="10512426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C0E85-E99F-4C1C-BFE7-E73D9DAA2B13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E076D8C2-9350-A492-4A64-E5476A257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98855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30BA-BF81-C253-6D7D-9D1FED8ED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6664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E26C-6631-45EC-A4D2-3199478A79D9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42896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B23FBFC-3660-F180-E65A-A871E5C1A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939CE3-5242-1530-42C5-E0E2FDCFE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8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67CAC0-C476-EE3F-AAE0-862F6276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8592964F-D13F-18FC-B81E-2797B5FD289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13E758B-DA88-4EAA-848C-F906EA6F8066}" type="datetime1">
              <a:rPr lang="sv-SE" smtClean="0"/>
              <a:t>2026-09-29</a:t>
            </a:fld>
            <a:endParaRPr lang="sv-SE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944B4349-A679-165D-24B0-8C792BD5F70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13ADD77A-4AC7-283B-59FC-EFF9C3D36F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57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, grö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9" y="2540000"/>
            <a:ext cx="10512426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1B29-117B-4A99-A2F6-AAC77BA1729D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E076D8C2-9350-A492-4A64-E5476A257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501243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, grö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30BA-BF81-C253-6D7D-9D1FED8ED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6664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30D-37A6-4E45-ABDD-A0233982C357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14999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i cirk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85B5-CE71-49C6-BEB2-FFB1A13EB595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9" cy="184265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3799BAC2-CACF-A145-B0A1-2B703091137E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48387" y="1806671"/>
            <a:ext cx="3384000" cy="3383989"/>
          </a:xfrm>
          <a:prstGeom prst="ellipse">
            <a:avLst/>
          </a:prstGeom>
          <a:solidFill>
            <a:srgbClr val="F2F2F2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3CB7D1F-52B1-9301-A759-6B6C0FFC45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9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13970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085D00C-0FA6-5085-048E-0D488C5FB9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white">
          <a:xfrm>
            <a:off x="0" y="0"/>
            <a:ext cx="12192000" cy="6858000"/>
          </a:xfrm>
          <a:solidFill>
            <a:schemeClr val="accent4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7E57DA88-869C-FD90-9850-06A0F31D64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6350" y="0"/>
            <a:ext cx="2682000" cy="231236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DB6E7-B808-42CD-719E-57773254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AFAFF2F-9CA6-44DC-8BB2-A445AE895FEC}" type="datetime1">
              <a:rPr lang="sv-SE" smtClean="0"/>
              <a:t>2026-09-29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12B8B-1C0C-5034-B1E0-E84AD69F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E0AFC-9BE7-7BE2-1C11-7AEF7C30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E6619F8C-5C5F-45C4-867D-26540600E53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0F62FA-CC39-7123-F55D-8D1CB02A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634" cy="184265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53012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2541BF7-5EBF-BF1A-EACB-ECB1D5199D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9789" y="2540000"/>
            <a:ext cx="10512427" cy="3913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F7AA-6C26-4F2F-9F99-B8ED4A1C2AC2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4CDBB7-0445-E0EA-B5FF-D6D594D5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4845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19926CE4-8269-BE80-85D4-25AF2FF032F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118790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DB6E7-B808-42CD-719E-57773254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E26EB-83E8-4032-87E4-8507F2A9A463}" type="datetime1">
              <a:rPr lang="sv-SE" smtClean="0"/>
              <a:t>2026-09-29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12B8B-1C0C-5034-B1E0-E84AD69F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E0AFC-9BE7-7BE2-1C11-7AEF7C30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822CF40-4864-4415-DD1E-EFD028AA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209675"/>
            <a:ext cx="11016732" cy="74215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8E7B1FB-DA0A-BB63-FBB8-83CECCA5E06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4594" y="2272865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9DFCD18-F674-AFC3-81C1-EAA52815E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4594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42C5D381-1CD9-B95C-F51B-B9D47C1FC3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4594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EF93C47B-ED27-33BB-3B31-2302DCEB6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4594" y="5002485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2D61758E-5B68-9A0F-0C6A-6AF2EC5DEE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07433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8E791B1-E9C3-8AC7-530E-5DD42ABD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07433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C4596403-C66E-437A-013F-F87A54F0CF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07433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34D1A0D3-79CA-A2E0-AD86-EA66FAC8A6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07433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21FCCFE9-71AC-36B2-8FF4-2CB62D868CE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60272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A7A1CA61-752C-873A-95A0-D3F5EAFFC7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60272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DBE6FEC-95ED-5C71-1646-16A49BA418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60272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FB0C7975-815A-31B4-6C06-1B68D28CC86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60272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736D920B-352A-50D4-0A96-2CB2282286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413111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F3E1AC05-7F41-83EB-1CBA-F8D1944EA77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13111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09EF8BB-C83D-B41B-2D77-7011544DB0E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13111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5C682C8F-776B-8F6D-2C05-311AE46BC3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13111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E6529374-0AE2-A0B9-D66D-E892F4EEAD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265950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36AE5A74-1395-CBD6-C16B-A6A8A970E1F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5950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0024C875-9684-B422-3081-972F25A798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65950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1A698D99-7C0F-6AA4-97B7-8438C4995CB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65950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6" name="Picture Placeholder 13">
            <a:extLst>
              <a:ext uri="{FF2B5EF4-FFF2-40B4-BE49-F238E27FC236}">
                <a16:creationId xmlns:a16="http://schemas.microsoft.com/office/drawing/2014/main" id="{CF27B774-6101-E497-CB37-D5421AED011B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118790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5FF06488-2916-C9BF-15B6-7E335C202D8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18790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2CCB154D-309D-3E09-4F23-DBE5E483F26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118790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691518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35DF-84C4-2EA1-327C-85B1DCDD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731-E4CA-433A-99C6-FEB5238ABCED}" type="datetime1">
              <a:rPr lang="sv-SE" smtClean="0"/>
              <a:t>2026-09-29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6176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3CC65-68EC-87E3-901D-F2AA7016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5495C-EB2F-4CF7-946F-9166271DDDBE}" type="datetime1">
              <a:rPr lang="sv-SE" smtClean="0"/>
              <a:t>2026-09-29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CD136-1186-18DF-03E1-7202B4E1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C2AE7-DB24-CD8D-F9F9-BBB39980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2860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tierat a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9AE9-5C1C-4AC1-AEE3-68613A257DA6}" type="datetime1">
              <a:rPr lang="sv-SE" smtClean="0"/>
              <a:t>2026-09-29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DD224-95C4-0EE3-1E04-165D1AFCB073}"/>
              </a:ext>
            </a:extLst>
          </p:cNvPr>
          <p:cNvSpPr txBox="1"/>
          <p:nvPr userDrawn="1"/>
        </p:nvSpPr>
        <p:spPr>
          <a:xfrm>
            <a:off x="1296988" y="1513977"/>
            <a:ext cx="3937000" cy="518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</a:pPr>
            <a:r>
              <a:rPr lang="sv-SE" sz="3800" kern="1200" spc="-15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Initierat av</a:t>
            </a:r>
          </a:p>
        </p:txBody>
      </p:sp>
      <p:pic>
        <p:nvPicPr>
          <p:cNvPr id="11" name="Bildobjekt 4" descr="En bild som visar svart, mörker&#10;&#10;Automatiskt genererad beskrivning">
            <a:extLst>
              <a:ext uri="{FF2B5EF4-FFF2-40B4-BE49-F238E27FC236}">
                <a16:creationId xmlns:a16="http://schemas.microsoft.com/office/drawing/2014/main" id="{94F8311A-CA59-8CE6-DE56-B7F5E27E39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25719" y="2547136"/>
            <a:ext cx="1123699" cy="1440000"/>
          </a:xfrm>
          <a:prstGeom prst="rect">
            <a:avLst/>
          </a:prstGeom>
        </p:spPr>
      </p:pic>
      <p:pic>
        <p:nvPicPr>
          <p:cNvPr id="13" name="Bild 11">
            <a:extLst>
              <a:ext uri="{FF2B5EF4-FFF2-40B4-BE49-F238E27FC236}">
                <a16:creationId xmlns:a16="http://schemas.microsoft.com/office/drawing/2014/main" id="{5AE73CC1-47C4-D608-A7EC-A43FF3368D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9981" y="2842454"/>
            <a:ext cx="4680000" cy="84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79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429179" y="2334470"/>
            <a:ext cx="9333642" cy="218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794899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in circ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EB0AA-3CDF-4FB5-8785-7F1D2774BD1B}" type="datetime1">
              <a:rPr lang="en-US" smtClean="0"/>
              <a:t>9/29/2026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9" cy="184265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3799BAC2-CACF-A145-B0A1-2B703091137E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48387" y="1806671"/>
            <a:ext cx="3384000" cy="3383989"/>
          </a:xfrm>
          <a:prstGeom prst="ellipse">
            <a:avLst/>
          </a:prstGeom>
          <a:solidFill>
            <a:srgbClr val="F2F2F2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3CB7D1F-52B1-9301-A759-6B6C0FFC45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9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3319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B23FBFC-3660-F180-E65A-A871E5C1A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939CE3-5242-1530-42C5-E0E2FDCFE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8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67CAC0-C476-EE3F-AAE0-862F6276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8592964F-D13F-18FC-B81E-2797B5FD289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8F52887-81AE-42BB-BC76-38877617C0FE}" type="datetime1">
              <a:rPr lang="en-US" smtClean="0"/>
              <a:t>9/29/2026</a:t>
            </a:fld>
            <a:endParaRPr lang="sv-SE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944B4349-A679-165D-24B0-8C792BD5F70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13ADD77A-4AC7-283B-59FC-EFF9C3D36F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2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0950" y="581638"/>
            <a:ext cx="128525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sv-SE" sz="1200" kern="1200" spc="2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ABF9443-E5D0-4B19-9324-178253FFA004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30950" y="388146"/>
            <a:ext cx="41148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spc="20" baseline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6464" y="6457951"/>
            <a:ext cx="72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z="1200" kern="1200" spc="2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45401296-9B95-5420-8D6A-DD8DE74D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sv-S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85BCBA-8390-1D80-4227-16236B39A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2540000"/>
            <a:ext cx="10512427" cy="39131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B502988-4792-4DA4-DFEE-6F31DAD368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10234" y="398214"/>
            <a:ext cx="702000" cy="4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1" r:id="rId2"/>
    <p:sldLayoutId id="2147483713" r:id="rId3"/>
    <p:sldLayoutId id="2147483674" r:id="rId4"/>
    <p:sldLayoutId id="2147483675" r:id="rId5"/>
    <p:sldLayoutId id="2147483707" r:id="rId6"/>
    <p:sldLayoutId id="2147483716" r:id="rId7"/>
    <p:sldLayoutId id="2147483715" r:id="rId8"/>
    <p:sldLayoutId id="2147483714" r:id="rId9"/>
    <p:sldLayoutId id="2147483700" r:id="rId10"/>
    <p:sldLayoutId id="2147483708" r:id="rId11"/>
    <p:sldLayoutId id="2147483701" r:id="rId12"/>
    <p:sldLayoutId id="2147483692" r:id="rId13"/>
    <p:sldLayoutId id="2147483691" r:id="rId14"/>
    <p:sldLayoutId id="2147483710" r:id="rId15"/>
    <p:sldLayoutId id="2147483658" r:id="rId16"/>
    <p:sldLayoutId id="2147483717" r:id="rId17"/>
    <p:sldLayoutId id="2147483718" r:id="rId18"/>
  </p:sldLayoutIdLst>
  <p:hf hdr="0" ft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6800" kern="1200" spc="-1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sz="15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925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075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769" userDrawn="1">
          <p15:clr>
            <a:srgbClr val="A4A3A4"/>
          </p15:clr>
        </p15:guide>
        <p15:guide id="4" orient="horz" pos="255" userDrawn="1">
          <p15:clr>
            <a:srgbClr val="F26B43"/>
          </p15:clr>
        </p15:guide>
        <p15:guide id="5" pos="4588" userDrawn="1">
          <p15:clr>
            <a:srgbClr val="A4A3A4"/>
          </p15:clr>
        </p15:guide>
        <p15:guide id="6" pos="3704" userDrawn="1">
          <p15:clr>
            <a:srgbClr val="A4A3A4"/>
          </p15:clr>
        </p15:guide>
        <p15:guide id="7" pos="3976" userDrawn="1">
          <p15:clr>
            <a:srgbClr val="A4A3A4"/>
          </p15:clr>
        </p15:guide>
        <p15:guide id="8" orient="horz" pos="4065" userDrawn="1">
          <p15:clr>
            <a:srgbClr val="F26B43"/>
          </p15:clr>
        </p15:guide>
        <p15:guide id="9" pos="257" userDrawn="1">
          <p15:clr>
            <a:srgbClr val="F26B43"/>
          </p15:clr>
        </p15:guide>
        <p15:guide id="10" pos="7423" userDrawn="1">
          <p15:clr>
            <a:srgbClr val="F26B43"/>
          </p15:clr>
        </p15:guide>
        <p15:guide id="11" pos="529" userDrawn="1">
          <p15:clr>
            <a:srgbClr val="A4A3A4"/>
          </p15:clr>
        </p15:guide>
        <p15:guide id="12" orient="horz" pos="947" userDrawn="1">
          <p15:clr>
            <a:srgbClr val="A4A3A4"/>
          </p15:clr>
        </p15:guide>
        <p15:guide id="14" pos="3840" userDrawn="1">
          <p15:clr>
            <a:srgbClr val="F26B43"/>
          </p15:clr>
        </p15:guide>
        <p15:guide id="15" pos="7151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.se/sv" TargetMode="External"/><Relationship Id="rId2" Type="http://schemas.openxmlformats.org/officeDocument/2006/relationships/hyperlink" Target="https://www.teknikforetagen.s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6DDB7BC7-351D-10AB-1D98-C4C90405F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39949" y="1374505"/>
            <a:ext cx="13671899" cy="2945598"/>
          </a:xfrm>
        </p:spPr>
        <p:txBody>
          <a:bodyPr/>
          <a:lstStyle/>
          <a:p>
            <a:r>
              <a:rPr lang="sv-SE" sz="8000" b="1" spc="-100">
                <a:solidFill>
                  <a:schemeClr val="bg1"/>
                </a:solidFill>
              </a:rPr>
              <a:t>NET ZERO INDUSTRY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F233B038-8F4B-318E-D1CD-5A0DBC662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312756"/>
            <a:ext cx="6060588" cy="711625"/>
          </a:xfrm>
        </p:spPr>
        <p:txBody>
          <a:bodyPr/>
          <a:lstStyle/>
          <a:p>
            <a:r>
              <a:rPr lang="sv-SE" dirty="0">
                <a:latin typeface="Open Sans Medium"/>
              </a:rPr>
              <a:t>IMPACT INNOVATION Program</a:t>
            </a:r>
            <a:endParaRPr lang="sv-SE" noProof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0A9CF19-B4B5-DB4D-870D-4689F076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noProof="0" smtClean="0"/>
              <a:pPr/>
              <a:t>1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76477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373EBB-31C8-C70A-5C98-E942D2F1F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2</a:t>
            </a:fld>
            <a:endParaRPr lang="sv-SE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AA53AEFC-F1E8-94C6-F4BE-52B1438C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19" y="1503790"/>
            <a:ext cx="5310534" cy="5477638"/>
          </a:xfrm>
        </p:spPr>
        <p:txBody>
          <a:bodyPr/>
          <a:lstStyle/>
          <a:p>
            <a:pPr fontAlgn="t"/>
            <a:r>
              <a:rPr lang="sv-SE" sz="6000" dirty="0"/>
              <a:t>Net Zero Industry är ett av de fem programmen inom Impact Innovation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E2CEE3B-4760-F3BE-BCCE-ECF975DE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966" y="603552"/>
            <a:ext cx="3429479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28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81A57A-8B8B-55AC-296D-603CA2F0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sv-SE"/>
          </a:p>
        </p:txBody>
      </p:sp>
      <p:graphicFrame>
        <p:nvGraphicFramePr>
          <p:cNvPr id="8" name="Platshållare för innehåll 2">
            <a:extLst>
              <a:ext uri="{FF2B5EF4-FFF2-40B4-BE49-F238E27FC236}">
                <a16:creationId xmlns:a16="http://schemas.microsoft.com/office/drawing/2014/main" id="{2305BD58-A2A6-2AEB-8D4F-B9D8EFD9B3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9632373"/>
              </p:ext>
            </p:extLst>
          </p:nvPr>
        </p:nvGraphicFramePr>
        <p:xfrm>
          <a:off x="766637" y="1607312"/>
          <a:ext cx="1051242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373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AF597D-9073-60AF-5C71-C2756A4A3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229" y="3125216"/>
            <a:ext cx="5481637" cy="1977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00" dirty="0"/>
              <a:t>Breda </a:t>
            </a:r>
            <a:r>
              <a:rPr lang="sv-SE" kern="100" noProof="0" dirty="0"/>
              <a:t>och komplexa utmaningar </a:t>
            </a:r>
          </a:p>
          <a:p>
            <a:r>
              <a:rPr lang="sv-SE" kern="100" noProof="0" dirty="0"/>
              <a:t>Långsiktiga missioner</a:t>
            </a:r>
          </a:p>
          <a:p>
            <a:pPr fontAlgn="base"/>
            <a:r>
              <a:rPr lang="sv-SE" noProof="0" dirty="0"/>
              <a:t>Systemperspektiv utanför den tekniska lösningen ​</a:t>
            </a:r>
          </a:p>
          <a:p>
            <a:pPr fontAlgn="base"/>
            <a:r>
              <a:rPr lang="sv-SE" noProof="0" dirty="0"/>
              <a:t>Engagera aktörer brett I ekosystemet </a:t>
            </a:r>
          </a:p>
          <a:p>
            <a:endParaRPr lang="en-US" kern="100" dirty="0"/>
          </a:p>
          <a:p>
            <a:pPr marL="0" indent="0">
              <a:buNone/>
            </a:pPr>
            <a:endParaRPr lang="en-US" kern="100" dirty="0"/>
          </a:p>
          <a:p>
            <a:pPr marL="0" indent="0">
              <a:buNone/>
            </a:pPr>
            <a:endParaRPr lang="en-US" kern="100" dirty="0"/>
          </a:p>
          <a:p>
            <a:pPr marL="0" indent="0">
              <a:buNone/>
            </a:pPr>
            <a:endParaRPr lang="en-US" b="1" kern="100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AF3C8434-4BDA-9070-03B9-2FB443EE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6A8ABE-470E-0915-6F2E-A9597A1F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</p:spPr>
        <p:txBody>
          <a:bodyPr anchor="t">
            <a:normAutofit/>
          </a:bodyPr>
          <a:lstStyle/>
          <a:p>
            <a:r>
              <a:rPr lang="en-GB" dirty="0"/>
              <a:t>Impact Innovation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973ECEA-185A-AC14-4ECE-3ADD0BF6E960}"/>
              </a:ext>
            </a:extLst>
          </p:cNvPr>
          <p:cNvGraphicFramePr/>
          <p:nvPr/>
        </p:nvGraphicFramePr>
        <p:xfrm>
          <a:off x="5386192" y="1741421"/>
          <a:ext cx="6400273" cy="427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761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C7CBF92-04A7-EA2E-35B0-36B24D2A0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marL="0" indent="0">
              <a:buNone/>
            </a:pPr>
            <a:endParaRPr lang="en-US" sz="1400" dirty="0">
              <a:highlight>
                <a:srgbClr val="F9F7F0"/>
              </a:highlight>
              <a:latin typeface="Open Sans"/>
              <a:ea typeface="Open Sans"/>
              <a:cs typeface="Open Sans"/>
            </a:endParaRPr>
          </a:p>
          <a:p>
            <a:pPr marL="251460" indent="-251460"/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Net Zero </a:t>
            </a:r>
            <a:r>
              <a:rPr lang="en-US" sz="1600" dirty="0" err="1">
                <a:solidFill>
                  <a:schemeClr val="accent1"/>
                </a:solidFill>
              </a:rPr>
              <a:t>Industrys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organisation</a:t>
            </a:r>
            <a:r>
              <a:rPr lang="en-US" sz="1600" dirty="0">
                <a:solidFill>
                  <a:schemeClr val="accent1"/>
                </a:solidFill>
              </a:rPr>
              <a:t> och </a:t>
            </a:r>
            <a:r>
              <a:rPr lang="en-US" sz="1600" dirty="0" err="1">
                <a:solidFill>
                  <a:schemeClr val="accent1"/>
                </a:solidFill>
              </a:rPr>
              <a:t>verksamhet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bygger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på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en</a:t>
            </a:r>
            <a:r>
              <a:rPr lang="en-US" sz="1600" dirty="0">
                <a:solidFill>
                  <a:schemeClr val="accent1"/>
                </a:solidFill>
              </a:rPr>
              <a:t> bred </a:t>
            </a:r>
            <a:r>
              <a:rPr lang="en-US" sz="1600" dirty="0" err="1">
                <a:solidFill>
                  <a:schemeClr val="accent1"/>
                </a:solidFill>
              </a:rPr>
              <a:t>aktörssamverkan</a:t>
            </a:r>
            <a:r>
              <a:rPr lang="en-US" sz="1600" dirty="0">
                <a:solidFill>
                  <a:schemeClr val="accent1"/>
                </a:solidFill>
              </a:rPr>
              <a:t>. </a:t>
            </a:r>
            <a:r>
              <a:rPr lang="en-US" sz="1600" dirty="0" err="1">
                <a:solidFill>
                  <a:schemeClr val="accent1"/>
                </a:solidFill>
              </a:rPr>
              <a:t>Programkontoret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drivs</a:t>
            </a:r>
            <a:r>
              <a:rPr lang="en-US" sz="1600" dirty="0">
                <a:solidFill>
                  <a:schemeClr val="accent1"/>
                </a:solidFill>
              </a:rPr>
              <a:t> av </a:t>
            </a:r>
            <a:r>
              <a:rPr lang="en-US" sz="1600" dirty="0" err="1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Teknikföretagen</a:t>
            </a:r>
            <a:r>
              <a:rPr lang="en-US" sz="1600" dirty="0">
                <a:solidFill>
                  <a:schemeClr val="accent1"/>
                </a:solidFill>
              </a:rPr>
              <a:t> och </a:t>
            </a:r>
            <a:r>
              <a:rPr lang="en-US" sz="16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RISE</a:t>
            </a:r>
            <a:r>
              <a:rPr lang="en-US" sz="1600" dirty="0">
                <a:solidFill>
                  <a:schemeClr val="accent1"/>
                </a:solidFill>
              </a:rPr>
              <a:t>, och </a:t>
            </a:r>
            <a:r>
              <a:rPr lang="en-US" sz="1600" dirty="0" err="1">
                <a:solidFill>
                  <a:schemeClr val="accent1"/>
                </a:solidFill>
              </a:rPr>
              <a:t>leds</a:t>
            </a:r>
            <a:r>
              <a:rPr lang="en-US" sz="1600" dirty="0">
                <a:solidFill>
                  <a:schemeClr val="accent1"/>
                </a:solidFill>
              </a:rPr>
              <a:t> av </a:t>
            </a:r>
            <a:r>
              <a:rPr lang="en-US" sz="1600" dirty="0" err="1">
                <a:solidFill>
                  <a:schemeClr val="accent1"/>
                </a:solidFill>
              </a:rPr>
              <a:t>Teknikföretagens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vd</a:t>
            </a:r>
            <a:r>
              <a:rPr lang="en-US" sz="1600" dirty="0">
                <a:solidFill>
                  <a:schemeClr val="accent1"/>
                </a:solidFill>
              </a:rPr>
              <a:t>, Pia Sandvik. </a:t>
            </a:r>
            <a:r>
              <a:rPr lang="en-US" sz="1600" dirty="0" err="1">
                <a:solidFill>
                  <a:schemeClr val="accent1"/>
                </a:solidFill>
              </a:rPr>
              <a:t>Experter</a:t>
            </a:r>
            <a:r>
              <a:rPr lang="en-US" sz="1600" dirty="0">
                <a:solidFill>
                  <a:schemeClr val="accent1"/>
                </a:solidFill>
              </a:rPr>
              <a:t>, </a:t>
            </a:r>
            <a:r>
              <a:rPr lang="en-US" sz="1600" dirty="0" err="1">
                <a:solidFill>
                  <a:schemeClr val="accent1"/>
                </a:solidFill>
              </a:rPr>
              <a:t>akademin</a:t>
            </a:r>
            <a:r>
              <a:rPr lang="en-US" sz="1600" dirty="0">
                <a:solidFill>
                  <a:schemeClr val="accent1"/>
                </a:solidFill>
              </a:rPr>
              <a:t> och </a:t>
            </a:r>
            <a:r>
              <a:rPr lang="en-US" sz="1600" dirty="0" err="1">
                <a:solidFill>
                  <a:schemeClr val="accent1"/>
                </a:solidFill>
              </a:rPr>
              <a:t>strategiråd</a:t>
            </a:r>
            <a:r>
              <a:rPr lang="en-US" sz="1600" dirty="0">
                <a:solidFill>
                  <a:schemeClr val="accent1"/>
                </a:solidFill>
              </a:rPr>
              <a:t> </a:t>
            </a:r>
            <a:r>
              <a:rPr lang="en-US" sz="1600" dirty="0" err="1">
                <a:solidFill>
                  <a:schemeClr val="accent1"/>
                </a:solidFill>
              </a:rPr>
              <a:t>som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medverkande</a:t>
            </a:r>
            <a:r>
              <a:rPr lang="en-US" sz="1600" dirty="0">
                <a:solidFill>
                  <a:schemeClr val="accent1"/>
                </a:solidFill>
              </a:rPr>
              <a:t>. </a:t>
            </a:r>
            <a:r>
              <a:rPr lang="en-US" sz="1600" dirty="0" err="1">
                <a:solidFill>
                  <a:schemeClr val="accent1"/>
                </a:solidFill>
              </a:rPr>
              <a:t>Arbetet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inom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programmet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drivs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i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nära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samarbete</a:t>
            </a:r>
            <a:r>
              <a:rPr lang="en-US" sz="1600" dirty="0">
                <a:solidFill>
                  <a:schemeClr val="accent1"/>
                </a:solidFill>
              </a:rPr>
              <a:t> med </a:t>
            </a:r>
            <a:r>
              <a:rPr lang="en-US" sz="1600" dirty="0" err="1">
                <a:solidFill>
                  <a:schemeClr val="accent1"/>
                </a:solidFill>
              </a:rPr>
              <a:t>industrin</a:t>
            </a:r>
            <a:r>
              <a:rPr lang="en-US" sz="1600" dirty="0">
                <a:solidFill>
                  <a:schemeClr val="accent1"/>
                </a:solidFill>
              </a:rPr>
              <a:t> och </a:t>
            </a:r>
            <a:r>
              <a:rPr lang="en-US" sz="1600" dirty="0" err="1">
                <a:solidFill>
                  <a:schemeClr val="accent1"/>
                </a:solidFill>
              </a:rPr>
              <a:t>tillverkningsindustrins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ekosystem</a:t>
            </a:r>
            <a:r>
              <a:rPr lang="en-US" sz="1600" dirty="0">
                <a:solidFill>
                  <a:schemeClr val="accent1"/>
                </a:solidFill>
              </a:rPr>
              <a:t>.</a:t>
            </a:r>
            <a:endParaRPr lang="en-US" sz="1600" dirty="0">
              <a:solidFill>
                <a:schemeClr val="accent1"/>
              </a:solidFill>
              <a:ea typeface="Open Sans Light"/>
              <a:cs typeface="Open Sans Light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4550D65-57C1-396C-5C4E-D288AEC1CB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/>
        </p:blipFill>
        <p:spPr>
          <a:xfrm>
            <a:off x="5605273" y="2065603"/>
            <a:ext cx="6240164" cy="4387015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40BC3-C494-1EE9-BA79-7BA0C15E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sv-SE" kern="1200" spc="20" baseline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74725A0-7324-4A2A-242B-A82E37EC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626" y="1533001"/>
            <a:ext cx="10566747" cy="972709"/>
          </a:xfrm>
        </p:spPr>
        <p:txBody>
          <a:bodyPr/>
          <a:lstStyle/>
          <a:p>
            <a:r>
              <a:rPr lang="en-US" dirty="0" err="1"/>
              <a:t>Organisation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236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7310EA37-654F-87F6-4F49-62D8293BEEB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1" r="32101"/>
          <a:stretch>
            <a:fillRect/>
          </a:stretch>
        </p:blipFill>
        <p:spPr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A0081D-D2CD-FB6D-B34C-59B56EE234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Net Zero Industry är ett 10‑årigt program med en budget på cirka 150 miljoner kronor per år</a:t>
            </a:r>
            <a:endParaRPr lang="en-US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Målet är att nå en konkurrenskraftig och </a:t>
            </a:r>
            <a:r>
              <a:rPr lang="sv-SE" dirty="0" err="1"/>
              <a:t>resilient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svensk tillverkningsindustri med nettonollutsläpp av växthusgaser 2040</a:t>
            </a:r>
            <a:endParaRPr lang="en-US" dirty="0">
              <a:ea typeface="Open Sans Light"/>
              <a:cs typeface="Open Sans Light"/>
            </a:endParaRP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4AC1AFF-F152-E6B7-5B94-1A301F066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6511446" cy="1842660"/>
          </a:xfrm>
        </p:spPr>
        <p:txBody>
          <a:bodyPr/>
          <a:lstStyle/>
          <a:p>
            <a:r>
              <a:rPr lang="sv-SE" dirty="0"/>
              <a:t>Om Net Zero Industry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672045B-1839-C7B6-68D5-A18100D53B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6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11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3" descr="En bild som visar utomhus, natur, Formation, berg&#10;&#10;AI-genererat innehåll kan vara felaktigt.">
            <a:extLst>
              <a:ext uri="{FF2B5EF4-FFF2-40B4-BE49-F238E27FC236}">
                <a16:creationId xmlns:a16="http://schemas.microsoft.com/office/drawing/2014/main" id="{8F96D2D8-899D-7363-D6D4-EF9833D8A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0" r="-1" b="3317"/>
          <a:stretch>
            <a:fillRect/>
          </a:stretch>
        </p:blipFill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noFill/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2E3B4A8-716D-00E8-929C-1AEEDF8337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581" y="2788666"/>
            <a:ext cx="5040313" cy="3106738"/>
          </a:xfrm>
        </p:spPr>
        <p:txBody>
          <a:bodyPr anchor="t"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sv-SE" dirty="0"/>
              <a:t>Industrin bidrar till stora växthusgasutsläpp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dirty="0"/>
              <a:t>Ekonomisk tillväxt driver resursanvändning </a:t>
            </a:r>
            <a:r>
              <a:rPr lang="en-US" dirty="0"/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dirty="0"/>
              <a:t>Industrin under press i en orolig värld 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3B401283-52BE-4909-03E6-212B5EC43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 anchor="t">
            <a:normAutofit/>
          </a:bodyPr>
          <a:lstStyle/>
          <a:p>
            <a:r>
              <a:rPr lang="sv-SE" dirty="0"/>
              <a:t>Utmaningar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18D5011-C091-F3F0-DA0D-F4AFE36C7F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sv-SE" kern="1200" spc="20" baseline="0"/>
          </a:p>
        </p:txBody>
      </p:sp>
    </p:spTree>
    <p:extLst>
      <p:ext uri="{BB962C8B-B14F-4D97-AF65-F5344CB8AC3E}">
        <p14:creationId xmlns:p14="http://schemas.microsoft.com/office/powerpoint/2010/main" val="328710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47A77467-35B8-0D45-F7ED-4062DB413D7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2" r="21012"/>
          <a:stretch>
            <a:fillRect/>
          </a:stretch>
        </p:blipFill>
        <p:spPr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20ADA9-AEF3-0421-BE86-EFB1F80B10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4253" y="2324536"/>
            <a:ext cx="5749971" cy="4030544"/>
          </a:xfrm>
        </p:spPr>
        <p:txBody>
          <a:bodyPr/>
          <a:lstStyle/>
          <a:p>
            <a:pPr marL="251460" indent="-251460"/>
            <a:r>
              <a:rPr lang="sv-SE" b="1" dirty="0"/>
              <a:t>Möjliggörare och </a:t>
            </a:r>
            <a:r>
              <a:rPr lang="sv-SE" b="1" dirty="0" err="1"/>
              <a:t>facilitator</a:t>
            </a:r>
            <a:r>
              <a:rPr lang="sv-SE" b="1" dirty="0"/>
              <a:t> </a:t>
            </a:r>
            <a:endParaRPr lang="sv-SE" b="1" dirty="0">
              <a:ea typeface="Open Sans Light"/>
              <a:cs typeface="Open Sans Light"/>
            </a:endParaRPr>
          </a:p>
          <a:p>
            <a:pPr marL="251460" indent="-251460"/>
            <a:r>
              <a:rPr lang="sv-SE" b="1" dirty="0"/>
              <a:t>Förstå utmaningarna och identifiera kritiska hävstänger</a:t>
            </a:r>
            <a:endParaRPr lang="sv-SE" b="1" dirty="0">
              <a:ea typeface="Open Sans Light"/>
              <a:cs typeface="Open Sans Light"/>
            </a:endParaRPr>
          </a:p>
          <a:p>
            <a:pPr marL="251460" indent="-251460"/>
            <a:r>
              <a:rPr lang="sv-SE" b="1" dirty="0"/>
              <a:t>Svara på en rad frågor:</a:t>
            </a:r>
            <a:endParaRPr lang="sv-SE" b="1" dirty="0">
              <a:ea typeface="Open Sans Light"/>
              <a:cs typeface="Open Sans Ligh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100" i="1" dirty="0"/>
              <a:t>Varifrån härstammar de flesta växthusgasutsläppen från tillverkningsindustrin?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100" i="1" dirty="0"/>
              <a:t>Vilka netto-noll-teknologier är mest konkurrenskraftiga?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100" i="1" dirty="0"/>
              <a:t>Hur kan avkopplingen av resursanvändning från ekonomisk tillväxt påskyndas? </a:t>
            </a:r>
          </a:p>
          <a:p>
            <a:pPr marL="503555" lvl="1" indent="-251460">
              <a:buFont typeface="Arial" panose="020B0604020202020204" pitchFamily="34" charset="0"/>
              <a:buChar char="•"/>
            </a:pPr>
            <a:r>
              <a:rPr lang="sv-SE" sz="1100" i="1" dirty="0"/>
              <a:t>Hur kan cirkularitet bidra till ökad konkurrenskraft och resiliens? </a:t>
            </a:r>
          </a:p>
          <a:p>
            <a:pPr marL="503555" lvl="1" indent="-251460">
              <a:buFont typeface="Arial" panose="020B0604020202020204" pitchFamily="34" charset="0"/>
              <a:buChar char="•"/>
            </a:pPr>
            <a:r>
              <a:rPr lang="sv-SE" sz="1100" i="1" dirty="0"/>
              <a:t>Vilka insatser för att minska växthusgasutsläpp stärker också resiliens?</a:t>
            </a:r>
            <a:endParaRPr lang="en-GB" sz="1100" i="1" dirty="0"/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E8107D1-13AD-D119-BECA-D1D6B8ED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14" y="1441742"/>
            <a:ext cx="6913782" cy="745634"/>
          </a:xfrm>
        </p:spPr>
        <p:txBody>
          <a:bodyPr/>
          <a:lstStyle/>
          <a:p>
            <a:r>
              <a:rPr lang="sv-SE" sz="4800" dirty="0"/>
              <a:t>Programkontorets roll 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392088-47BE-6FB4-8EC6-3A50A4F6E43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8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88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EC65E0C-264C-2E4D-B904-4CF29FA9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29DA2DF-1043-5088-947D-CD094F17E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</p:spPr>
        <p:txBody>
          <a:bodyPr anchor="t">
            <a:normAutofit/>
          </a:bodyPr>
          <a:lstStyle/>
          <a:p>
            <a:r>
              <a:rPr lang="sv-SE" b="1"/>
              <a:t>Programaktiviteter</a:t>
            </a:r>
          </a:p>
        </p:txBody>
      </p:sp>
      <p:graphicFrame>
        <p:nvGraphicFramePr>
          <p:cNvPr id="11" name="Platshållare för innehåll 1">
            <a:extLst>
              <a:ext uri="{FF2B5EF4-FFF2-40B4-BE49-F238E27FC236}">
                <a16:creationId xmlns:a16="http://schemas.microsoft.com/office/drawing/2014/main" id="{3BF0FE52-22A2-0536-CDD4-688633F3AB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248945"/>
              </p:ext>
            </p:extLst>
          </p:nvPr>
        </p:nvGraphicFramePr>
        <p:xfrm>
          <a:off x="785466" y="2311400"/>
          <a:ext cx="1051242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5579676"/>
      </p:ext>
    </p:extLst>
  </p:cSld>
  <p:clrMapOvr>
    <a:masterClrMapping/>
  </p:clrMapOvr>
</p:sld>
</file>

<file path=ppt/theme/theme1.xml><?xml version="1.0" encoding="utf-8"?>
<a:theme xmlns:a="http://schemas.openxmlformats.org/drawingml/2006/main" name="Net Zero Industry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Semi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600" dirty="0" err="1" smtClean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20000"/>
          </a:lnSpc>
          <a:defRPr sz="1600" dirty="0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t Zero Industry SV.potx" id="{CB5EAF6B-ECC3-4872-A660-8874BBFF1FB9}" vid="{64BE4116-2B3F-4AAC-A0C3-8E03EC86EEAB}"/>
    </a:ext>
  </a:extLst>
</a:theme>
</file>

<file path=ppt/theme/theme2.xml><?xml version="1.0" encoding="utf-8"?>
<a:theme xmlns:a="http://schemas.openxmlformats.org/drawingml/2006/main" name="Office-tema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Medium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Medium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79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931610-F55B-482F-8719-FC5500382874}">
  <we:reference id="33491e4f-5d38-4c24-85cb-c5144f8a0d2f" version="1.0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4D1DA9E2FB544C9D750E347A0D9F6C" ma:contentTypeVersion="12" ma:contentTypeDescription="Create a new document." ma:contentTypeScope="" ma:versionID="c0861359e1660addae98f3e3d33cc4b0">
  <xsd:schema xmlns:xsd="http://www.w3.org/2001/XMLSchema" xmlns:xs="http://www.w3.org/2001/XMLSchema" xmlns:p="http://schemas.microsoft.com/office/2006/metadata/properties" xmlns:ns2="657e98fe-8396-4c5d-b47a-ea2605a05e4c" xmlns:ns3="b26a10db-13d3-460e-961c-8f881843e519" targetNamespace="http://schemas.microsoft.com/office/2006/metadata/properties" ma:root="true" ma:fieldsID="8904472c1e95176717a7455326f7b541" ns2:_="" ns3:_="">
    <xsd:import namespace="657e98fe-8396-4c5d-b47a-ea2605a05e4c"/>
    <xsd:import namespace="b26a10db-13d3-460e-961c-8f881843e5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8fe-8396-4c5d-b47a-ea2605a05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displayName="Image Tags_0" ma:hidden="true" ma:internalName="lcf76f155ced4ddcb4097134ff3c332f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6a10db-13d3-460e-961c-8f881843e51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751f7e7-8cc0-47ee-911a-b03f8d472225}" ma:internalName="TaxCatchAll" ma:showField="CatchAllData" ma:web="b26a10db-13d3-460e-961c-8f881843e5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6a10db-13d3-460e-961c-8f881843e519" xsi:nil="true"/>
    <lcf76f155ced4ddcb4097134ff3c332f xmlns="657e98fe-8396-4c5d-b47a-ea2605a05e4c" xsi:nil="true"/>
  </documentManagement>
</p:properties>
</file>

<file path=customXml/itemProps1.xml><?xml version="1.0" encoding="utf-8"?>
<ds:datastoreItem xmlns:ds="http://schemas.openxmlformats.org/officeDocument/2006/customXml" ds:itemID="{10D5AF2C-4542-4D9E-9604-E4F81A5694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7e98fe-8396-4c5d-b47a-ea2605a05e4c"/>
    <ds:schemaRef ds:uri="b26a10db-13d3-460e-961c-8f881843e5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ABDA6A-1F6C-4B42-8544-08E5AE6AC91F}">
  <ds:schemaRefs>
    <ds:schemaRef ds:uri="10c3a147-0d64-46aa-a281-dc97358e8373"/>
    <ds:schemaRef ds:uri="657e98fe-8396-4c5d-b47a-ea2605a05e4c"/>
    <ds:schemaRef ds:uri="b26a10db-13d3-460e-961c-8f881843e519"/>
    <ds:schemaRef ds:uri="d7532cd0-e888-47d6-8f58-db0210f2500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Net Zero Industry SV (2)</Template>
  <TotalTime>18</TotalTime>
  <Words>348</Words>
  <Application>Microsoft Office PowerPoint</Application>
  <PresentationFormat>Bredbild</PresentationFormat>
  <Paragraphs>56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Jost SemiBold</vt:lpstr>
      <vt:lpstr>Open Sans</vt:lpstr>
      <vt:lpstr>Open Sans Light</vt:lpstr>
      <vt:lpstr>Open Sans Medium</vt:lpstr>
      <vt:lpstr>Wingdings 3</vt:lpstr>
      <vt:lpstr>Net Zero Industry</vt:lpstr>
      <vt:lpstr>NET ZERO INDUSTRY</vt:lpstr>
      <vt:lpstr>Net Zero Industry är ett av de fem programmen inom Impact Innovation</vt:lpstr>
      <vt:lpstr>PowerPoint-presentation</vt:lpstr>
      <vt:lpstr>Impact Innovation</vt:lpstr>
      <vt:lpstr>Organisation struktur </vt:lpstr>
      <vt:lpstr>Om Net Zero Industry</vt:lpstr>
      <vt:lpstr>Utmaningar</vt:lpstr>
      <vt:lpstr>Programkontorets roll </vt:lpstr>
      <vt:lpstr>Programaktiviteter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Adina Israelsson</dc:creator>
  <cp:lastModifiedBy>Adina Israelsson</cp:lastModifiedBy>
  <cp:revision>99</cp:revision>
  <dcterms:created xsi:type="dcterms:W3CDTF">2026-05-07T07:41:27Z</dcterms:created>
  <dcterms:modified xsi:type="dcterms:W3CDTF">2026-09-29T12:27:56Z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0x010100D04D1DA9E2FB544C9D750E347A0D9F6C</vt:lpwstr>
  </property>
  <property fmtid="{D5CDD505-2E9C-101B-9397-08002B2CF9AE}" pid="3" name="Order">
    <vt:r8>32000</vt:r8>
  </property>
  <property fmtid="{D5CDD505-2E9C-101B-9397-08002B2CF9AE}" pid="4" name="MediaServiceImageTags">
    <vt:lpwstr/>
  </property>
</Properties>
</file>